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7"/>
  </p:notesMasterIdLst>
  <p:handoutMasterIdLst>
    <p:handoutMasterId r:id="rId28"/>
  </p:handoutMasterIdLst>
  <p:sldIdLst>
    <p:sldId id="257" r:id="rId5"/>
    <p:sldId id="275" r:id="rId6"/>
    <p:sldId id="276" r:id="rId7"/>
    <p:sldId id="277" r:id="rId8"/>
    <p:sldId id="278" r:id="rId9"/>
    <p:sldId id="259" r:id="rId10"/>
    <p:sldId id="269" r:id="rId11"/>
    <p:sldId id="284" r:id="rId12"/>
    <p:sldId id="271" r:id="rId13"/>
    <p:sldId id="273" r:id="rId14"/>
    <p:sldId id="268" r:id="rId15"/>
    <p:sldId id="270" r:id="rId16"/>
    <p:sldId id="263" r:id="rId17"/>
    <p:sldId id="285" r:id="rId18"/>
    <p:sldId id="264" r:id="rId19"/>
    <p:sldId id="286" r:id="rId20"/>
    <p:sldId id="279" r:id="rId21"/>
    <p:sldId id="267" r:id="rId22"/>
    <p:sldId id="280" r:id="rId23"/>
    <p:sldId id="281" r:id="rId24"/>
    <p:sldId id="288" r:id="rId25"/>
    <p:sldId id="287" r:id="rId26"/>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A1D2B"/>
    <a:srgbClr val="993E3C"/>
    <a:srgbClr val="9F4A48"/>
    <a:srgbClr val="898989"/>
    <a:srgbClr val="5B5647"/>
    <a:srgbClr val="BF2F37"/>
    <a:srgbClr val="AAA4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9C7C7E-005B-44B3-B308-D18B1A1DE8A9}" v="3" dt="2022-11-24T21:29:15.5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30" autoAdjust="0"/>
    <p:restoredTop sz="85236" autoAdjust="0"/>
  </p:normalViewPr>
  <p:slideViewPr>
    <p:cSldViewPr>
      <p:cViewPr varScale="1">
        <p:scale>
          <a:sx n="81" d="100"/>
          <a:sy n="81" d="100"/>
        </p:scale>
        <p:origin x="2112" y="72"/>
      </p:cViewPr>
      <p:guideLst>
        <p:guide orient="horz" pos="2160"/>
        <p:guide pos="2880"/>
      </p:guideLst>
    </p:cSldViewPr>
  </p:slideViewPr>
  <p:outlineViewPr>
    <p:cViewPr>
      <p:scale>
        <a:sx n="33" d="100"/>
        <a:sy n="33" d="100"/>
      </p:scale>
      <p:origin x="0" y="-174"/>
    </p:cViewPr>
  </p:outlineViewPr>
  <p:notesTextViewPr>
    <p:cViewPr>
      <p:scale>
        <a:sx n="100" d="100"/>
        <a:sy n="100" d="100"/>
      </p:scale>
      <p:origin x="0" y="0"/>
    </p:cViewPr>
  </p:notesTextViewPr>
  <p:notesViewPr>
    <p:cSldViewPr>
      <p:cViewPr varScale="1">
        <p:scale>
          <a:sx n="101" d="100"/>
          <a:sy n="101" d="100"/>
        </p:scale>
        <p:origin x="3552"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g Tiantian" userId="3d125240a44881ac" providerId="LiveId" clId="{899C7C7E-005B-44B3-B308-D18B1A1DE8A9}"/>
    <pc:docChg chg="undo custSel addSld delSld modSld">
      <pc:chgData name="Yang Tiantian" userId="3d125240a44881ac" providerId="LiveId" clId="{899C7C7E-005B-44B3-B308-D18B1A1DE8A9}" dt="2022-11-24T21:30:26.793" v="116" actId="680"/>
      <pc:docMkLst>
        <pc:docMk/>
      </pc:docMkLst>
      <pc:sldChg chg="del">
        <pc:chgData name="Yang Tiantian" userId="3d125240a44881ac" providerId="LiveId" clId="{899C7C7E-005B-44B3-B308-D18B1A1DE8A9}" dt="2022-11-24T21:30:08.016" v="112" actId="47"/>
        <pc:sldMkLst>
          <pc:docMk/>
          <pc:sldMk cId="3123325538" sldId="272"/>
        </pc:sldMkLst>
      </pc:sldChg>
      <pc:sldChg chg="modSp mod">
        <pc:chgData name="Yang Tiantian" userId="3d125240a44881ac" providerId="LiveId" clId="{899C7C7E-005B-44B3-B308-D18B1A1DE8A9}" dt="2022-11-24T21:29:09.989" v="100" actId="20577"/>
        <pc:sldMkLst>
          <pc:docMk/>
          <pc:sldMk cId="3384191169" sldId="280"/>
        </pc:sldMkLst>
        <pc:spChg chg="mod">
          <ac:chgData name="Yang Tiantian" userId="3d125240a44881ac" providerId="LiveId" clId="{899C7C7E-005B-44B3-B308-D18B1A1DE8A9}" dt="2022-11-24T21:29:09.989" v="100" actId="20577"/>
          <ac:spMkLst>
            <pc:docMk/>
            <pc:sldMk cId="3384191169" sldId="280"/>
            <ac:spMk id="3" creationId="{00000000-0000-0000-0000-000000000000}"/>
          </ac:spMkLst>
        </pc:spChg>
      </pc:sldChg>
      <pc:sldChg chg="addSp delSp modSp mod">
        <pc:chgData name="Yang Tiantian" userId="3d125240a44881ac" providerId="LiveId" clId="{899C7C7E-005B-44B3-B308-D18B1A1DE8A9}" dt="2022-11-24T21:30:15.050" v="115" actId="20577"/>
        <pc:sldMkLst>
          <pc:docMk/>
          <pc:sldMk cId="387977067" sldId="281"/>
        </pc:sldMkLst>
        <pc:spChg chg="mod">
          <ac:chgData name="Yang Tiantian" userId="3d125240a44881ac" providerId="LiveId" clId="{899C7C7E-005B-44B3-B308-D18B1A1DE8A9}" dt="2022-11-24T21:29:15.204" v="102" actId="20577"/>
          <ac:spMkLst>
            <pc:docMk/>
            <pc:sldMk cId="387977067" sldId="281"/>
            <ac:spMk id="3" creationId="{00000000-0000-0000-0000-000000000000}"/>
          </ac:spMkLst>
        </pc:spChg>
        <pc:spChg chg="add mod">
          <ac:chgData name="Yang Tiantian" userId="3d125240a44881ac" providerId="LiveId" clId="{899C7C7E-005B-44B3-B308-D18B1A1DE8A9}" dt="2022-11-24T21:30:15.050" v="115" actId="20577"/>
          <ac:spMkLst>
            <pc:docMk/>
            <pc:sldMk cId="387977067" sldId="281"/>
            <ac:spMk id="7" creationId="{FD3A96C4-1D14-1C09-FEED-FB9907704C99}"/>
          </ac:spMkLst>
        </pc:spChg>
        <pc:spChg chg="del mod">
          <ac:chgData name="Yang Tiantian" userId="3d125240a44881ac" providerId="LiveId" clId="{899C7C7E-005B-44B3-B308-D18B1A1DE8A9}" dt="2022-11-24T21:29:45.559" v="110" actId="478"/>
          <ac:spMkLst>
            <pc:docMk/>
            <pc:sldMk cId="387977067" sldId="281"/>
            <ac:spMk id="8" creationId="{2EDC8D32-491F-3080-7DFD-875AD1DCD69C}"/>
          </ac:spMkLst>
        </pc:spChg>
        <pc:graphicFrameChg chg="mod">
          <ac:chgData name="Yang Tiantian" userId="3d125240a44881ac" providerId="LiveId" clId="{899C7C7E-005B-44B3-B308-D18B1A1DE8A9}" dt="2022-11-24T21:29:25.994" v="105" actId="1076"/>
          <ac:graphicFrameMkLst>
            <pc:docMk/>
            <pc:sldMk cId="387977067" sldId="281"/>
            <ac:graphicFrameMk id="6" creationId="{ABDAD08C-B5E0-F33F-6489-F37EB1666243}"/>
          </ac:graphicFrameMkLst>
        </pc:graphicFrameChg>
      </pc:sldChg>
      <pc:sldChg chg="del">
        <pc:chgData name="Yang Tiantian" userId="3d125240a44881ac" providerId="LiveId" clId="{899C7C7E-005B-44B3-B308-D18B1A1DE8A9}" dt="2022-11-24T21:29:53.299" v="111" actId="47"/>
        <pc:sldMkLst>
          <pc:docMk/>
          <pc:sldMk cId="2718124816" sldId="282"/>
        </pc:sldMkLst>
      </pc:sldChg>
      <pc:sldChg chg="addSp delSp modSp mod">
        <pc:chgData name="Yang Tiantian" userId="3d125240a44881ac" providerId="LiveId" clId="{899C7C7E-005B-44B3-B308-D18B1A1DE8A9}" dt="2022-11-24T21:26:33.441" v="65" actId="403"/>
        <pc:sldMkLst>
          <pc:docMk/>
          <pc:sldMk cId="3004202989" sldId="285"/>
        </pc:sldMkLst>
        <pc:spChg chg="mod">
          <ac:chgData name="Yang Tiantian" userId="3d125240a44881ac" providerId="LiveId" clId="{899C7C7E-005B-44B3-B308-D18B1A1DE8A9}" dt="2022-11-24T21:26:33.441" v="65" actId="403"/>
          <ac:spMkLst>
            <pc:docMk/>
            <pc:sldMk cId="3004202989" sldId="285"/>
            <ac:spMk id="3" creationId="{901BE1C2-08E4-5794-4846-9372F8731A79}"/>
          </ac:spMkLst>
        </pc:spChg>
        <pc:spChg chg="add del mod">
          <ac:chgData name="Yang Tiantian" userId="3d125240a44881ac" providerId="LiveId" clId="{899C7C7E-005B-44B3-B308-D18B1A1DE8A9}" dt="2022-11-24T21:26:11.097" v="61" actId="478"/>
          <ac:spMkLst>
            <pc:docMk/>
            <pc:sldMk cId="3004202989" sldId="285"/>
            <ac:spMk id="7" creationId="{A4725561-5FBE-631E-CB6D-E4EA2B7F6BAF}"/>
          </ac:spMkLst>
        </pc:spChg>
      </pc:sldChg>
      <pc:sldChg chg="delSp modSp new mod">
        <pc:chgData name="Yang Tiantian" userId="3d125240a44881ac" providerId="LiveId" clId="{899C7C7E-005B-44B3-B308-D18B1A1DE8A9}" dt="2022-11-24T21:28:31.135" v="97" actId="478"/>
        <pc:sldMkLst>
          <pc:docMk/>
          <pc:sldMk cId="568562577" sldId="287"/>
        </pc:sldMkLst>
        <pc:spChg chg="mod">
          <ac:chgData name="Yang Tiantian" userId="3d125240a44881ac" providerId="LiveId" clId="{899C7C7E-005B-44B3-B308-D18B1A1DE8A9}" dt="2022-11-24T21:28:28.137" v="96" actId="122"/>
          <ac:spMkLst>
            <pc:docMk/>
            <pc:sldMk cId="568562577" sldId="287"/>
            <ac:spMk id="2" creationId="{8FF487C0-8C91-1087-9F42-B62CAFBB1A42}"/>
          </ac:spMkLst>
        </pc:spChg>
        <pc:spChg chg="del">
          <ac:chgData name="Yang Tiantian" userId="3d125240a44881ac" providerId="LiveId" clId="{899C7C7E-005B-44B3-B308-D18B1A1DE8A9}" dt="2022-11-24T21:28:31.135" v="97" actId="478"/>
          <ac:spMkLst>
            <pc:docMk/>
            <pc:sldMk cId="568562577" sldId="287"/>
            <ac:spMk id="3" creationId="{6A29BD93-BA32-29F6-49B4-00915A11D381}"/>
          </ac:spMkLst>
        </pc:spChg>
      </pc:sldChg>
      <pc:sldChg chg="add">
        <pc:chgData name="Yang Tiantian" userId="3d125240a44881ac" providerId="LiveId" clId="{899C7C7E-005B-44B3-B308-D18B1A1DE8A9}" dt="2022-11-24T21:28:55.180" v="98"/>
        <pc:sldMkLst>
          <pc:docMk/>
          <pc:sldMk cId="780700746" sldId="288"/>
        </pc:sldMkLst>
      </pc:sldChg>
      <pc:sldChg chg="add">
        <pc:chgData name="Yang Tiantian" userId="3d125240a44881ac" providerId="LiveId" clId="{899C7C7E-005B-44B3-B308-D18B1A1DE8A9}" dt="2022-11-24T21:28:55.180" v="98"/>
        <pc:sldMkLst>
          <pc:docMk/>
          <pc:sldMk cId="3461400086" sldId="289"/>
        </pc:sldMkLst>
      </pc:sldChg>
      <pc:sldChg chg="add">
        <pc:chgData name="Yang Tiantian" userId="3d125240a44881ac" providerId="LiveId" clId="{899C7C7E-005B-44B3-B308-D18B1A1DE8A9}" dt="2022-11-24T21:28:55.180" v="98"/>
        <pc:sldMkLst>
          <pc:docMk/>
          <pc:sldMk cId="2167990415" sldId="290"/>
        </pc:sldMkLst>
      </pc:sldChg>
      <pc:sldChg chg="new">
        <pc:chgData name="Yang Tiantian" userId="3d125240a44881ac" providerId="LiveId" clId="{899C7C7E-005B-44B3-B308-D18B1A1DE8A9}" dt="2022-11-24T21:30:26.793" v="116" actId="680"/>
        <pc:sldMkLst>
          <pc:docMk/>
          <pc:sldMk cId="940864438" sldId="29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GB"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EAAB92E4-AE0E-4597-BFB8-C8B4DD9C18B0}" type="datetimeFigureOut">
              <a:rPr lang="en-GB"/>
              <a:pPr>
                <a:defRPr/>
              </a:pPr>
              <a:t>25/11/2022</a:t>
            </a:fld>
            <a:endParaRPr lang="en-GB"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GB"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6A1824A3-7152-4960-BF69-64A3C2461F1F}" type="slidenum">
              <a:rPr lang="en-GB" altLang="en-US"/>
              <a:pPr>
                <a:defRPr/>
              </a:pPr>
              <a:t>‹#›</a:t>
            </a:fld>
            <a:endParaRPr lang="en-GB" altLang="en-US" dirty="0"/>
          </a:p>
        </p:txBody>
      </p:sp>
    </p:spTree>
    <p:extLst>
      <p:ext uri="{BB962C8B-B14F-4D97-AF65-F5344CB8AC3E}">
        <p14:creationId xmlns:p14="http://schemas.microsoft.com/office/powerpoint/2010/main" val="98257067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95C6A448-BE2F-4781-B00A-6CC78EDADA74}" type="datetimeFigureOut">
              <a:rPr lang="en-GB"/>
              <a:pPr>
                <a:defRPr/>
              </a:pPr>
              <a:t>25/11/2022</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GB"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A5A7925E-1572-43E0-9C43-F892C4797A1A}" type="slidenum">
              <a:rPr lang="en-GB" altLang="en-US"/>
              <a:pPr>
                <a:defRPr/>
              </a:pPr>
              <a:t>‹#›</a:t>
            </a:fld>
            <a:endParaRPr lang="en-GB" altLang="en-US" dirty="0"/>
          </a:p>
        </p:txBody>
      </p:sp>
    </p:spTree>
    <p:extLst>
      <p:ext uri="{BB962C8B-B14F-4D97-AF65-F5344CB8AC3E}">
        <p14:creationId xmlns:p14="http://schemas.microsoft.com/office/powerpoint/2010/main" val="42512969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fld id="{A5A7925E-1572-43E0-9C43-F892C4797A1A}" type="slidenum">
              <a:rPr lang="en-GB" altLang="en-US" smtClean="0"/>
              <a:pPr>
                <a:defRPr/>
              </a:pPr>
              <a:t>1</a:t>
            </a:fld>
            <a:endParaRPr lang="en-GB" altLang="en-US" dirty="0"/>
          </a:p>
        </p:txBody>
      </p:sp>
    </p:spTree>
    <p:extLst>
      <p:ext uri="{BB962C8B-B14F-4D97-AF65-F5344CB8AC3E}">
        <p14:creationId xmlns:p14="http://schemas.microsoft.com/office/powerpoint/2010/main" val="19119666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13</a:t>
            </a:fld>
            <a:endParaRPr lang="en-GB" altLang="en-US" dirty="0"/>
          </a:p>
        </p:txBody>
      </p:sp>
    </p:spTree>
    <p:extLst>
      <p:ext uri="{BB962C8B-B14F-4D97-AF65-F5344CB8AC3E}">
        <p14:creationId xmlns:p14="http://schemas.microsoft.com/office/powerpoint/2010/main" val="2912909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20</a:t>
            </a:fld>
            <a:endParaRPr lang="en-GB" altLang="en-US" dirty="0"/>
          </a:p>
        </p:txBody>
      </p:sp>
    </p:spTree>
    <p:extLst>
      <p:ext uri="{BB962C8B-B14F-4D97-AF65-F5344CB8AC3E}">
        <p14:creationId xmlns:p14="http://schemas.microsoft.com/office/powerpoint/2010/main" val="1241749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2</a:t>
            </a:fld>
            <a:endParaRPr lang="en-GB" altLang="en-US" dirty="0"/>
          </a:p>
        </p:txBody>
      </p:sp>
    </p:spTree>
    <p:extLst>
      <p:ext uri="{BB962C8B-B14F-4D97-AF65-F5344CB8AC3E}">
        <p14:creationId xmlns:p14="http://schemas.microsoft.com/office/powerpoint/2010/main" val="2827998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4</a:t>
            </a:fld>
            <a:endParaRPr lang="en-GB" altLang="en-US" dirty="0"/>
          </a:p>
        </p:txBody>
      </p:sp>
    </p:spTree>
    <p:extLst>
      <p:ext uri="{BB962C8B-B14F-4D97-AF65-F5344CB8AC3E}">
        <p14:creationId xmlns:p14="http://schemas.microsoft.com/office/powerpoint/2010/main" val="3281142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5</a:t>
            </a:fld>
            <a:endParaRPr lang="en-GB" altLang="en-US" dirty="0"/>
          </a:p>
        </p:txBody>
      </p:sp>
    </p:spTree>
    <p:extLst>
      <p:ext uri="{BB962C8B-B14F-4D97-AF65-F5344CB8AC3E}">
        <p14:creationId xmlns:p14="http://schemas.microsoft.com/office/powerpoint/2010/main" val="2538502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6</a:t>
            </a:fld>
            <a:endParaRPr lang="en-GB" altLang="en-US" dirty="0"/>
          </a:p>
        </p:txBody>
      </p:sp>
    </p:spTree>
    <p:extLst>
      <p:ext uri="{BB962C8B-B14F-4D97-AF65-F5344CB8AC3E}">
        <p14:creationId xmlns:p14="http://schemas.microsoft.com/office/powerpoint/2010/main" val="2042601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7</a:t>
            </a:fld>
            <a:endParaRPr lang="en-GB" altLang="en-US" dirty="0"/>
          </a:p>
        </p:txBody>
      </p:sp>
    </p:spTree>
    <p:extLst>
      <p:ext uri="{BB962C8B-B14F-4D97-AF65-F5344CB8AC3E}">
        <p14:creationId xmlns:p14="http://schemas.microsoft.com/office/powerpoint/2010/main" val="1155742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9</a:t>
            </a:fld>
            <a:endParaRPr lang="en-GB" altLang="en-US" dirty="0"/>
          </a:p>
        </p:txBody>
      </p:sp>
    </p:spTree>
    <p:extLst>
      <p:ext uri="{BB962C8B-B14F-4D97-AF65-F5344CB8AC3E}">
        <p14:creationId xmlns:p14="http://schemas.microsoft.com/office/powerpoint/2010/main" val="3795217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11</a:t>
            </a:fld>
            <a:endParaRPr lang="en-GB" altLang="en-US" dirty="0"/>
          </a:p>
        </p:txBody>
      </p:sp>
    </p:spTree>
    <p:extLst>
      <p:ext uri="{BB962C8B-B14F-4D97-AF65-F5344CB8AC3E}">
        <p14:creationId xmlns:p14="http://schemas.microsoft.com/office/powerpoint/2010/main" val="26767535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A5A7925E-1572-43E0-9C43-F892C4797A1A}" type="slidenum">
              <a:rPr lang="en-GB" altLang="en-US" smtClean="0"/>
              <a:pPr>
                <a:defRPr/>
              </a:pPr>
              <a:t>12</a:t>
            </a:fld>
            <a:endParaRPr lang="en-GB" altLang="en-US" dirty="0"/>
          </a:p>
        </p:txBody>
      </p:sp>
    </p:spTree>
    <p:extLst>
      <p:ext uri="{BB962C8B-B14F-4D97-AF65-F5344CB8AC3E}">
        <p14:creationId xmlns:p14="http://schemas.microsoft.com/office/powerpoint/2010/main" val="368266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and subtitle">
    <p:spTree>
      <p:nvGrpSpPr>
        <p:cNvPr id="1" name=""/>
        <p:cNvGrpSpPr/>
        <p:nvPr/>
      </p:nvGrpSpPr>
      <p:grpSpPr>
        <a:xfrm>
          <a:off x="0" y="0"/>
          <a:ext cx="0" cy="0"/>
          <a:chOff x="0" y="0"/>
          <a:chExt cx="0" cy="0"/>
        </a:xfrm>
      </p:grpSpPr>
      <p:sp>
        <p:nvSpPr>
          <p:cNvPr id="2" name="Title 1"/>
          <p:cNvSpPr>
            <a:spLocks noGrp="1"/>
          </p:cNvSpPr>
          <p:nvPr>
            <p:ph type="ctrTitle"/>
          </p:nvPr>
        </p:nvSpPr>
        <p:spPr>
          <a:xfrm>
            <a:off x="251520" y="1844843"/>
            <a:ext cx="8640960" cy="1470025"/>
          </a:xfrm>
        </p:spPr>
        <p:txBody>
          <a:bodyPr anchor="b">
            <a:normAutofit/>
          </a:bodyPr>
          <a:lstStyle>
            <a:lvl1pPr algn="l">
              <a:defRPr sz="2700">
                <a:solidFill>
                  <a:srgbClr val="9A1D2B"/>
                </a:solidFill>
                <a:latin typeface="Arial" pitchFamily="34" charset="0"/>
                <a:cs typeface="Arial" pitchFamily="34" charset="0"/>
              </a:defRPr>
            </a:lvl1pPr>
          </a:lstStyle>
          <a:p>
            <a:r>
              <a:rPr lang="en-US" dirty="0"/>
              <a:t>Click to edit Master title style</a:t>
            </a:r>
            <a:endParaRPr lang="en-GB" dirty="0"/>
          </a:p>
        </p:txBody>
      </p:sp>
      <p:sp>
        <p:nvSpPr>
          <p:cNvPr id="3" name="Subtitle 2"/>
          <p:cNvSpPr>
            <a:spLocks noGrp="1"/>
          </p:cNvSpPr>
          <p:nvPr>
            <p:ph type="subTitle" idx="1"/>
          </p:nvPr>
        </p:nvSpPr>
        <p:spPr>
          <a:xfrm>
            <a:off x="251520" y="3356992"/>
            <a:ext cx="8640960" cy="1752600"/>
          </a:xfrm>
        </p:spPr>
        <p:txBody>
          <a:bodyPr/>
          <a:lstStyle>
            <a:lvl1pPr marL="0" indent="0" algn="l">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GB"/>
          </a:p>
        </p:txBody>
      </p:sp>
      <p:sp>
        <p:nvSpPr>
          <p:cNvPr id="5" name="Slide Number Placeholder 5"/>
          <p:cNvSpPr>
            <a:spLocks noGrp="1"/>
          </p:cNvSpPr>
          <p:nvPr>
            <p:ph type="sldNum" sz="quarter" idx="11"/>
          </p:nvPr>
        </p:nvSpPr>
        <p:spPr/>
        <p:txBody>
          <a:bodyPr/>
          <a:lstStyle>
            <a:lvl1pPr>
              <a:defRPr/>
            </a:lvl1pPr>
          </a:lstStyle>
          <a:p>
            <a:pPr>
              <a:defRPr/>
            </a:pPr>
            <a:fld id="{1C73FE86-2911-439B-A5AC-792EFE0EE0EB}" type="slidenum">
              <a:rPr lang="en-GB" altLang="en-US"/>
              <a:pPr>
                <a:defRPr/>
              </a:pPr>
              <a:t>‹#›</a:t>
            </a:fld>
            <a:endParaRPr lang="en-GB" altLang="en-US" dirty="0"/>
          </a:p>
        </p:txBody>
      </p:sp>
      <p:sp>
        <p:nvSpPr>
          <p:cNvPr id="6" name="Date Placeholder 6"/>
          <p:cNvSpPr>
            <a:spLocks noGrp="1"/>
          </p:cNvSpPr>
          <p:nvPr>
            <p:ph type="dt" sz="half" idx="12"/>
          </p:nvPr>
        </p:nvSpPr>
        <p:spPr/>
        <p:txBody>
          <a:bodyPr/>
          <a:lstStyle>
            <a:lvl1pPr>
              <a:defRPr/>
            </a:lvl1pPr>
          </a:lstStyle>
          <a:p>
            <a:pPr>
              <a:defRPr/>
            </a:pPr>
            <a:fld id="{AB909FDE-9F2A-429B-AAFD-0AB058EA8223}" type="datetime4">
              <a:rPr lang="en-GB"/>
              <a:pPr>
                <a:defRPr/>
              </a:pPr>
              <a:t>25 November 2022</a:t>
            </a:fld>
            <a:endParaRPr lang="en-GB" dirty="0"/>
          </a:p>
        </p:txBody>
      </p:sp>
    </p:spTree>
    <p:extLst>
      <p:ext uri="{BB962C8B-B14F-4D97-AF65-F5344CB8AC3E}">
        <p14:creationId xmlns:p14="http://schemas.microsoft.com/office/powerpoint/2010/main" val="4129487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40675" y="764704"/>
            <a:ext cx="8651806" cy="576064"/>
          </a:xfrm>
        </p:spPr>
        <p:txBody>
          <a:bodyPr anchor="b">
            <a:normAutofit/>
          </a:bodyPr>
          <a:lstStyle>
            <a:lvl1pPr algn="l">
              <a:defRPr sz="2400">
                <a:solidFill>
                  <a:srgbClr val="9A1D2B"/>
                </a:solidFill>
                <a:latin typeface="Arial" pitchFamily="34" charset="0"/>
                <a:cs typeface="Arial" pitchFamily="34" charset="0"/>
              </a:defRPr>
            </a:lvl1pPr>
          </a:lstStyle>
          <a:p>
            <a:r>
              <a:rPr lang="en-US" dirty="0"/>
              <a:t>Click to edit Master title style</a:t>
            </a:r>
            <a:endParaRPr lang="en-GB" dirty="0"/>
          </a:p>
        </p:txBody>
      </p:sp>
      <p:sp>
        <p:nvSpPr>
          <p:cNvPr id="3" name="Content Placeholder 2"/>
          <p:cNvSpPr>
            <a:spLocks noGrp="1"/>
          </p:cNvSpPr>
          <p:nvPr>
            <p:ph idx="1"/>
          </p:nvPr>
        </p:nvSpPr>
        <p:spPr>
          <a:xfrm>
            <a:off x="251520" y="1412776"/>
            <a:ext cx="8640960" cy="4968552"/>
          </a:xfrm>
        </p:spPr>
        <p:txBody>
          <a:bodyPr/>
          <a:lstStyle>
            <a:lvl5pPr>
              <a:buFont typeface="Arial"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Slide Number Placeholder 5"/>
          <p:cNvSpPr>
            <a:spLocks noGrp="1"/>
          </p:cNvSpPr>
          <p:nvPr>
            <p:ph type="sldNum" sz="quarter" idx="11"/>
          </p:nvPr>
        </p:nvSpPr>
        <p:spPr/>
        <p:txBody>
          <a:bodyPr/>
          <a:lstStyle>
            <a:lvl1pPr>
              <a:defRPr/>
            </a:lvl1pPr>
          </a:lstStyle>
          <a:p>
            <a:pPr>
              <a:defRPr/>
            </a:pPr>
            <a:fld id="{C9421E46-382C-4EE9-B45B-87761AE2BCD5}" type="slidenum">
              <a:rPr lang="en-GB" altLang="en-US"/>
              <a:pPr>
                <a:defRPr/>
              </a:pPr>
              <a:t>‹#›</a:t>
            </a:fld>
            <a:endParaRPr lang="en-GB" altLang="en-US" dirty="0"/>
          </a:p>
        </p:txBody>
      </p:sp>
      <p:sp>
        <p:nvSpPr>
          <p:cNvPr id="6" name="Date Placeholder 6"/>
          <p:cNvSpPr>
            <a:spLocks noGrp="1"/>
          </p:cNvSpPr>
          <p:nvPr>
            <p:ph type="dt" sz="half" idx="12"/>
          </p:nvPr>
        </p:nvSpPr>
        <p:spPr/>
        <p:txBody>
          <a:bodyPr/>
          <a:lstStyle>
            <a:lvl1pPr>
              <a:defRPr/>
            </a:lvl1pPr>
          </a:lstStyle>
          <a:p>
            <a:pPr>
              <a:defRPr/>
            </a:pPr>
            <a:fld id="{7EABAC35-51C5-4AC7-9255-2D72D8BB8FCD}" type="datetime4">
              <a:rPr lang="en-GB"/>
              <a:pPr>
                <a:defRPr/>
              </a:pPr>
              <a:t>25 November 2022</a:t>
            </a:fld>
            <a:endParaRPr lang="en-GB" dirty="0"/>
          </a:p>
        </p:txBody>
      </p:sp>
    </p:spTree>
    <p:extLst>
      <p:ext uri="{BB962C8B-B14F-4D97-AF65-F5344CB8AC3E}">
        <p14:creationId xmlns:p14="http://schemas.microsoft.com/office/powerpoint/2010/main" val="3930068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0" y="836712"/>
            <a:ext cx="8640960" cy="5544616"/>
          </a:xfrm>
        </p:spPr>
        <p:txBody>
          <a:bodyPr/>
          <a:lstStyle>
            <a:lvl5pPr>
              <a:buFont typeface="Arial"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Slide Number Placeholder 5"/>
          <p:cNvSpPr>
            <a:spLocks noGrp="1"/>
          </p:cNvSpPr>
          <p:nvPr>
            <p:ph type="sldNum" sz="quarter" idx="11"/>
          </p:nvPr>
        </p:nvSpPr>
        <p:spPr/>
        <p:txBody>
          <a:bodyPr/>
          <a:lstStyle>
            <a:lvl1pPr>
              <a:defRPr/>
            </a:lvl1pPr>
          </a:lstStyle>
          <a:p>
            <a:pPr>
              <a:defRPr/>
            </a:pPr>
            <a:fld id="{93DFB354-A0F7-45FE-A04A-0A4B4256AFDE}" type="slidenum">
              <a:rPr lang="en-GB" altLang="en-US"/>
              <a:pPr>
                <a:defRPr/>
              </a:pPr>
              <a:t>‹#›</a:t>
            </a:fld>
            <a:endParaRPr lang="en-GB" altLang="en-US" dirty="0"/>
          </a:p>
        </p:txBody>
      </p:sp>
      <p:sp>
        <p:nvSpPr>
          <p:cNvPr id="6" name="Date Placeholder 6"/>
          <p:cNvSpPr>
            <a:spLocks noGrp="1"/>
          </p:cNvSpPr>
          <p:nvPr>
            <p:ph type="dt" sz="half" idx="12"/>
          </p:nvPr>
        </p:nvSpPr>
        <p:spPr/>
        <p:txBody>
          <a:bodyPr/>
          <a:lstStyle>
            <a:lvl1pPr>
              <a:defRPr/>
            </a:lvl1pPr>
          </a:lstStyle>
          <a:p>
            <a:pPr>
              <a:defRPr/>
            </a:pPr>
            <a:fld id="{745C18A2-309E-4E56-AB53-B689DEE00286}" type="datetime4">
              <a:rPr lang="en-GB"/>
              <a:pPr>
                <a:defRPr/>
              </a:pPr>
              <a:t>25 November 2022</a:t>
            </a:fld>
            <a:endParaRPr lang="en-GB" dirty="0"/>
          </a:p>
        </p:txBody>
      </p:sp>
    </p:spTree>
    <p:extLst>
      <p:ext uri="{BB962C8B-B14F-4D97-AF65-F5344CB8AC3E}">
        <p14:creationId xmlns:p14="http://schemas.microsoft.com/office/powerpoint/2010/main" val="1749609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908720"/>
            <a:ext cx="4038600" cy="547260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p:cNvSpPr>
            <a:spLocks noGrp="1"/>
          </p:cNvSpPr>
          <p:nvPr>
            <p:ph sz="half" idx="2"/>
          </p:nvPr>
        </p:nvSpPr>
        <p:spPr>
          <a:xfrm>
            <a:off x="4648200" y="908720"/>
            <a:ext cx="4038600" cy="547260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1"/>
          </p:nvPr>
        </p:nvSpPr>
        <p:spPr/>
        <p:txBody>
          <a:bodyPr/>
          <a:lstStyle>
            <a:lvl1pPr>
              <a:defRPr/>
            </a:lvl1pPr>
          </a:lstStyle>
          <a:p>
            <a:pPr>
              <a:defRPr/>
            </a:pPr>
            <a:fld id="{84B9CF61-6AA0-49F5-AD67-4377519505D1}" type="slidenum">
              <a:rPr lang="en-GB" altLang="en-US"/>
              <a:pPr>
                <a:defRPr/>
              </a:pPr>
              <a:t>‹#›</a:t>
            </a:fld>
            <a:endParaRPr lang="en-GB" altLang="en-US" dirty="0"/>
          </a:p>
        </p:txBody>
      </p:sp>
      <p:sp>
        <p:nvSpPr>
          <p:cNvPr id="7" name="Date Placeholder 6"/>
          <p:cNvSpPr>
            <a:spLocks noGrp="1"/>
          </p:cNvSpPr>
          <p:nvPr>
            <p:ph type="dt" sz="half" idx="12"/>
          </p:nvPr>
        </p:nvSpPr>
        <p:spPr/>
        <p:txBody>
          <a:bodyPr/>
          <a:lstStyle>
            <a:lvl1pPr>
              <a:defRPr/>
            </a:lvl1pPr>
          </a:lstStyle>
          <a:p>
            <a:pPr>
              <a:defRPr/>
            </a:pPr>
            <a:fld id="{7B7A8844-33D4-42E8-90B8-B6C8F45C9B89}" type="datetime4">
              <a:rPr lang="en-GB"/>
              <a:pPr>
                <a:defRPr/>
              </a:pPr>
              <a:t>25 November 2022</a:t>
            </a:fld>
            <a:endParaRPr lang="en-GB" dirty="0"/>
          </a:p>
        </p:txBody>
      </p:sp>
    </p:spTree>
    <p:extLst>
      <p:ext uri="{BB962C8B-B14F-4D97-AF65-F5344CB8AC3E}">
        <p14:creationId xmlns:p14="http://schemas.microsoft.com/office/powerpoint/2010/main" val="3151390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268760"/>
            <a:ext cx="5486400" cy="4176464"/>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GB" noProof="0" dirty="0"/>
          </a:p>
        </p:txBody>
      </p:sp>
      <p:sp>
        <p:nvSpPr>
          <p:cNvPr id="4" name="Text Placeholder 3"/>
          <p:cNvSpPr>
            <a:spLocks noGrp="1"/>
          </p:cNvSpPr>
          <p:nvPr>
            <p:ph type="body" sz="half" idx="2"/>
          </p:nvPr>
        </p:nvSpPr>
        <p:spPr>
          <a:xfrm>
            <a:off x="1792288" y="5445225"/>
            <a:ext cx="5486400" cy="654968"/>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Slide Number Placeholder 5"/>
          <p:cNvSpPr>
            <a:spLocks noGrp="1"/>
          </p:cNvSpPr>
          <p:nvPr>
            <p:ph type="sldNum" sz="quarter" idx="11"/>
          </p:nvPr>
        </p:nvSpPr>
        <p:spPr/>
        <p:txBody>
          <a:bodyPr/>
          <a:lstStyle>
            <a:lvl1pPr>
              <a:defRPr/>
            </a:lvl1pPr>
          </a:lstStyle>
          <a:p>
            <a:pPr>
              <a:defRPr/>
            </a:pPr>
            <a:fld id="{992F2CF2-0DB4-47C0-9F5A-241209E8FF64}" type="slidenum">
              <a:rPr lang="en-GB" altLang="en-US"/>
              <a:pPr>
                <a:defRPr/>
              </a:pPr>
              <a:t>‹#›</a:t>
            </a:fld>
            <a:endParaRPr lang="en-GB" altLang="en-US" dirty="0"/>
          </a:p>
        </p:txBody>
      </p:sp>
      <p:sp>
        <p:nvSpPr>
          <p:cNvPr id="7" name="Date Placeholder 6"/>
          <p:cNvSpPr>
            <a:spLocks noGrp="1"/>
          </p:cNvSpPr>
          <p:nvPr>
            <p:ph type="dt" sz="half" idx="12"/>
          </p:nvPr>
        </p:nvSpPr>
        <p:spPr/>
        <p:txBody>
          <a:bodyPr/>
          <a:lstStyle>
            <a:lvl1pPr>
              <a:defRPr/>
            </a:lvl1pPr>
          </a:lstStyle>
          <a:p>
            <a:pPr>
              <a:defRPr/>
            </a:pPr>
            <a:fld id="{2A1448C4-10E2-4B06-BC79-9ADA48DA9432}" type="datetime4">
              <a:rPr lang="en-GB"/>
              <a:pPr>
                <a:defRPr/>
              </a:pPr>
              <a:t>25 November 2022</a:t>
            </a:fld>
            <a:endParaRPr lang="en-GB" dirty="0"/>
          </a:p>
        </p:txBody>
      </p:sp>
    </p:spTree>
    <p:extLst>
      <p:ext uri="{BB962C8B-B14F-4D97-AF65-F5344CB8AC3E}">
        <p14:creationId xmlns:p14="http://schemas.microsoft.com/office/powerpoint/2010/main" val="2447315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Slide Number Placeholder 5"/>
          <p:cNvSpPr>
            <a:spLocks noGrp="1"/>
          </p:cNvSpPr>
          <p:nvPr>
            <p:ph type="sldNum" sz="quarter" idx="11"/>
          </p:nvPr>
        </p:nvSpPr>
        <p:spPr/>
        <p:txBody>
          <a:bodyPr/>
          <a:lstStyle>
            <a:lvl1pPr>
              <a:defRPr/>
            </a:lvl1pPr>
          </a:lstStyle>
          <a:p>
            <a:pPr>
              <a:defRPr/>
            </a:pPr>
            <a:fld id="{2B5114AE-CEE6-464F-A526-44811AD86549}" type="slidenum">
              <a:rPr lang="en-GB" altLang="en-US"/>
              <a:pPr>
                <a:defRPr/>
              </a:pPr>
              <a:t>‹#›</a:t>
            </a:fld>
            <a:endParaRPr lang="en-GB" altLang="en-US" dirty="0"/>
          </a:p>
        </p:txBody>
      </p:sp>
      <p:sp>
        <p:nvSpPr>
          <p:cNvPr id="4" name="Date Placeholder 6"/>
          <p:cNvSpPr>
            <a:spLocks noGrp="1"/>
          </p:cNvSpPr>
          <p:nvPr>
            <p:ph type="dt" sz="half" idx="12"/>
          </p:nvPr>
        </p:nvSpPr>
        <p:spPr/>
        <p:txBody>
          <a:bodyPr/>
          <a:lstStyle>
            <a:lvl1pPr>
              <a:defRPr/>
            </a:lvl1pPr>
          </a:lstStyle>
          <a:p>
            <a:pPr>
              <a:defRPr/>
            </a:pPr>
            <a:fld id="{BBB5744F-A25B-48EC-AAD4-297BC106F936}" type="datetime4">
              <a:rPr lang="en-GB"/>
              <a:pPr>
                <a:defRPr/>
              </a:pPr>
              <a:t>25 November 2022</a:t>
            </a:fld>
            <a:endParaRPr lang="en-GB" dirty="0"/>
          </a:p>
        </p:txBody>
      </p:sp>
    </p:spTree>
    <p:extLst>
      <p:ext uri="{BB962C8B-B14F-4D97-AF65-F5344CB8AC3E}">
        <p14:creationId xmlns:p14="http://schemas.microsoft.com/office/powerpoint/2010/main" val="870099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51223" y="764704"/>
            <a:ext cx="8615361" cy="51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a:p>
        </p:txBody>
      </p:sp>
      <p:sp>
        <p:nvSpPr>
          <p:cNvPr id="1027" name="Text Placeholder 2"/>
          <p:cNvSpPr>
            <a:spLocks noGrp="1"/>
          </p:cNvSpPr>
          <p:nvPr>
            <p:ph type="body" idx="1"/>
          </p:nvPr>
        </p:nvSpPr>
        <p:spPr bwMode="auto">
          <a:xfrm>
            <a:off x="251223" y="1344124"/>
            <a:ext cx="8615361" cy="5037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GB" altLang="en-US"/>
          </a:p>
        </p:txBody>
      </p:sp>
      <p:cxnSp>
        <p:nvCxnSpPr>
          <p:cNvPr id="9" name="Straight Connector 8"/>
          <p:cNvCxnSpPr/>
          <p:nvPr userDrawn="1"/>
        </p:nvCxnSpPr>
        <p:spPr>
          <a:xfrm>
            <a:off x="251223" y="764704"/>
            <a:ext cx="8641556"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251223" y="6381328"/>
            <a:ext cx="8641556"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8" name="Slide Number Placeholder 5"/>
          <p:cNvSpPr>
            <a:spLocks noGrp="1"/>
          </p:cNvSpPr>
          <p:nvPr>
            <p:ph type="sldNum" sz="quarter" idx="4"/>
          </p:nvPr>
        </p:nvSpPr>
        <p:spPr>
          <a:xfrm>
            <a:off x="93421" y="6448251"/>
            <a:ext cx="721519"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900">
                <a:solidFill>
                  <a:srgbClr val="898989"/>
                </a:solidFill>
              </a:defRPr>
            </a:lvl1pPr>
          </a:lstStyle>
          <a:p>
            <a:pPr>
              <a:defRPr/>
            </a:pPr>
            <a:fld id="{EB20F0D9-EC87-4081-AFA5-A11DF25F8E4A}" type="slidenum">
              <a:rPr lang="en-GB" altLang="en-US"/>
              <a:pPr>
                <a:defRPr/>
              </a:pPr>
              <a:t>‹#›</a:t>
            </a:fld>
            <a:endParaRPr lang="en-GB" altLang="en-US" dirty="0"/>
          </a:p>
        </p:txBody>
      </p:sp>
      <p:sp>
        <p:nvSpPr>
          <p:cNvPr id="20" name="Date Placeholder 6"/>
          <p:cNvSpPr>
            <a:spLocks noGrp="1"/>
          </p:cNvSpPr>
          <p:nvPr>
            <p:ph type="dt" sz="half" idx="2"/>
          </p:nvPr>
        </p:nvSpPr>
        <p:spPr>
          <a:xfrm>
            <a:off x="7236295" y="260649"/>
            <a:ext cx="1630289" cy="216023"/>
          </a:xfrm>
          <a:prstGeom prst="rect">
            <a:avLst/>
          </a:prstGeom>
        </p:spPr>
        <p:txBody>
          <a:bodyPr/>
          <a:lstStyle>
            <a:lvl1pPr algn="r" eaLnBrk="1" fontAlgn="auto" hangingPunct="1">
              <a:spcBef>
                <a:spcPts val="0"/>
              </a:spcBef>
              <a:spcAft>
                <a:spcPts val="0"/>
              </a:spcAft>
              <a:defRPr sz="900">
                <a:solidFill>
                  <a:srgbClr val="898989"/>
                </a:solidFill>
                <a:latin typeface="Arial" pitchFamily="34" charset="0"/>
                <a:cs typeface="Arial" pitchFamily="34" charset="0"/>
              </a:defRPr>
            </a:lvl1pPr>
          </a:lstStyle>
          <a:p>
            <a:pPr>
              <a:defRPr/>
            </a:pPr>
            <a:fld id="{D50EEC74-261A-4952-9B26-238CA56A605F}" type="datetime4">
              <a:rPr lang="en-GB"/>
              <a:pPr>
                <a:defRPr/>
              </a:pPr>
              <a:t>25 November 2022</a:t>
            </a:fld>
            <a:endParaRPr lang="en-GB" dirty="0"/>
          </a:p>
        </p:txBody>
      </p:sp>
      <p:pic>
        <p:nvPicPr>
          <p:cNvPr id="1034" name="Picture 11" descr="address.gif"/>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7380312" y="6470476"/>
            <a:ext cx="1512467"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7" descr="logo-ltr.tif"/>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154224" y="205444"/>
            <a:ext cx="1321432" cy="39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p:txStyles>
    <p:titleStyle>
      <a:lvl1pPr algn="l" rtl="0" eaLnBrk="0" fontAlgn="base" hangingPunct="0">
        <a:spcBef>
          <a:spcPct val="0"/>
        </a:spcBef>
        <a:spcAft>
          <a:spcPct val="0"/>
        </a:spcAft>
        <a:defRPr sz="2400" kern="1200">
          <a:solidFill>
            <a:srgbClr val="9A1D2B"/>
          </a:solidFill>
          <a:latin typeface="Arial" pitchFamily="34" charset="0"/>
          <a:ea typeface="+mj-ea"/>
          <a:cs typeface="Arial" pitchFamily="34" charset="0"/>
        </a:defRPr>
      </a:lvl1pPr>
      <a:lvl2pPr algn="l" rtl="0" eaLnBrk="0" fontAlgn="base" hangingPunct="0">
        <a:spcBef>
          <a:spcPct val="0"/>
        </a:spcBef>
        <a:spcAft>
          <a:spcPct val="0"/>
        </a:spcAft>
        <a:defRPr sz="2400">
          <a:solidFill>
            <a:srgbClr val="9A1D2B"/>
          </a:solidFill>
          <a:latin typeface="Arial" charset="0"/>
          <a:cs typeface="Arial" charset="0"/>
        </a:defRPr>
      </a:lvl2pPr>
      <a:lvl3pPr algn="l" rtl="0" eaLnBrk="0" fontAlgn="base" hangingPunct="0">
        <a:spcBef>
          <a:spcPct val="0"/>
        </a:spcBef>
        <a:spcAft>
          <a:spcPct val="0"/>
        </a:spcAft>
        <a:defRPr sz="2400">
          <a:solidFill>
            <a:srgbClr val="9A1D2B"/>
          </a:solidFill>
          <a:latin typeface="Arial" charset="0"/>
          <a:cs typeface="Arial" charset="0"/>
        </a:defRPr>
      </a:lvl3pPr>
      <a:lvl4pPr algn="l" rtl="0" eaLnBrk="0" fontAlgn="base" hangingPunct="0">
        <a:spcBef>
          <a:spcPct val="0"/>
        </a:spcBef>
        <a:spcAft>
          <a:spcPct val="0"/>
        </a:spcAft>
        <a:defRPr sz="2400">
          <a:solidFill>
            <a:srgbClr val="9A1D2B"/>
          </a:solidFill>
          <a:latin typeface="Arial" charset="0"/>
          <a:cs typeface="Arial" charset="0"/>
        </a:defRPr>
      </a:lvl4pPr>
      <a:lvl5pPr algn="l" rtl="0" eaLnBrk="0" fontAlgn="base" hangingPunct="0">
        <a:spcBef>
          <a:spcPct val="0"/>
        </a:spcBef>
        <a:spcAft>
          <a:spcPct val="0"/>
        </a:spcAft>
        <a:defRPr sz="2400">
          <a:solidFill>
            <a:srgbClr val="9A1D2B"/>
          </a:solidFill>
          <a:latin typeface="Arial" charset="0"/>
          <a:cs typeface="Arial" charset="0"/>
        </a:defRPr>
      </a:lvl5pPr>
      <a:lvl6pPr marL="342900" algn="l" rtl="0" fontAlgn="base">
        <a:spcBef>
          <a:spcPct val="0"/>
        </a:spcBef>
        <a:spcAft>
          <a:spcPct val="0"/>
        </a:spcAft>
        <a:defRPr sz="2400">
          <a:solidFill>
            <a:srgbClr val="9A1D2B"/>
          </a:solidFill>
          <a:latin typeface="Arial" charset="0"/>
          <a:cs typeface="Arial" charset="0"/>
        </a:defRPr>
      </a:lvl6pPr>
      <a:lvl7pPr marL="685800" algn="l" rtl="0" fontAlgn="base">
        <a:spcBef>
          <a:spcPct val="0"/>
        </a:spcBef>
        <a:spcAft>
          <a:spcPct val="0"/>
        </a:spcAft>
        <a:defRPr sz="2400">
          <a:solidFill>
            <a:srgbClr val="9A1D2B"/>
          </a:solidFill>
          <a:latin typeface="Arial" charset="0"/>
          <a:cs typeface="Arial" charset="0"/>
        </a:defRPr>
      </a:lvl7pPr>
      <a:lvl8pPr marL="1028700" algn="l" rtl="0" fontAlgn="base">
        <a:spcBef>
          <a:spcPct val="0"/>
        </a:spcBef>
        <a:spcAft>
          <a:spcPct val="0"/>
        </a:spcAft>
        <a:defRPr sz="2400">
          <a:solidFill>
            <a:srgbClr val="9A1D2B"/>
          </a:solidFill>
          <a:latin typeface="Arial" charset="0"/>
          <a:cs typeface="Arial" charset="0"/>
        </a:defRPr>
      </a:lvl8pPr>
      <a:lvl9pPr marL="1371600" algn="l" rtl="0" fontAlgn="base">
        <a:spcBef>
          <a:spcPct val="0"/>
        </a:spcBef>
        <a:spcAft>
          <a:spcPct val="0"/>
        </a:spcAft>
        <a:defRPr sz="2400">
          <a:solidFill>
            <a:srgbClr val="9A1D2B"/>
          </a:solidFill>
          <a:latin typeface="Arial" charset="0"/>
          <a:cs typeface="Arial" charset="0"/>
        </a:defRPr>
      </a:lvl9pPr>
    </p:titleStyle>
    <p:bodyStyle>
      <a:lvl1pPr marL="257175" indent="-257175"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213" indent="-214313" algn="l" rtl="0" eaLnBrk="0" fontAlgn="base" hangingPunct="0">
        <a:spcBef>
          <a:spcPct val="20000"/>
        </a:spcBef>
        <a:spcAft>
          <a:spcPct val="0"/>
        </a:spcAft>
        <a:buFont typeface="Arial" panose="020B0604020202020204" pitchFamily="34" charset="0"/>
        <a:buChar char="•"/>
        <a:defRPr sz="2100" kern="1200">
          <a:solidFill>
            <a:srgbClr val="BF2F37"/>
          </a:solidFill>
          <a:latin typeface="+mn-lt"/>
          <a:ea typeface="+mn-ea"/>
          <a:cs typeface="+mn-cs"/>
        </a:defRPr>
      </a:lvl2pPr>
      <a:lvl3pPr marL="857250" indent="-1714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3pPr>
      <a:lvl4pPr marL="1200150" indent="-171450" algn="l"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ctrTitle"/>
          </p:nvPr>
        </p:nvSpPr>
        <p:spPr>
          <a:xfrm>
            <a:off x="251223" y="2240757"/>
            <a:ext cx="8641556" cy="1102519"/>
          </a:xfrm>
        </p:spPr>
        <p:txBody>
          <a:bodyPr>
            <a:normAutofit/>
          </a:bodyPr>
          <a:lstStyle/>
          <a:p>
            <a:r>
              <a:rPr lang="en-GB" altLang="en-US" b="1" dirty="0">
                <a:latin typeface="Times New Roman" panose="02020603050405020304" pitchFamily="18" charset="0"/>
                <a:cs typeface="Times New Roman" panose="02020603050405020304" pitchFamily="18" charset="0"/>
              </a:rPr>
              <a:t>ERTS Final Assessment – Task 1 </a:t>
            </a:r>
          </a:p>
        </p:txBody>
      </p:sp>
      <p:sp>
        <p:nvSpPr>
          <p:cNvPr id="4099" name="Subtitle 2"/>
          <p:cNvSpPr>
            <a:spLocks noGrp="1"/>
          </p:cNvSpPr>
          <p:nvPr>
            <p:ph type="subTitle" idx="1"/>
          </p:nvPr>
        </p:nvSpPr>
        <p:spPr>
          <a:xfrm>
            <a:off x="251223" y="3375422"/>
            <a:ext cx="8641556" cy="1314450"/>
          </a:xfrm>
        </p:spPr>
        <p:txBody>
          <a:bodyPr/>
          <a:lstStyle/>
          <a:p>
            <a:pPr fontAlgn="base">
              <a:lnSpc>
                <a:spcPct val="80000"/>
              </a:lnSpc>
              <a:spcAft>
                <a:spcPct val="0"/>
              </a:spcAft>
              <a:buNone/>
            </a:pPr>
            <a:r>
              <a:rPr lang="en-GB" altLang="en-US" dirty="0">
                <a:solidFill>
                  <a:srgbClr val="000000"/>
                </a:solidFill>
                <a:latin typeface="Times New Roman" panose="02020603050405020304" pitchFamily="18" charset="0"/>
                <a:cs typeface="Times New Roman" panose="02020603050405020304" pitchFamily="18" charset="0"/>
              </a:rPr>
              <a:t>QINGYU ZHANG and vn22984</a:t>
            </a:r>
          </a:p>
          <a:p>
            <a:pPr fontAlgn="base">
              <a:lnSpc>
                <a:spcPct val="80000"/>
              </a:lnSpc>
              <a:spcAft>
                <a:spcPct val="0"/>
              </a:spcAft>
              <a:buNone/>
            </a:pPr>
            <a:r>
              <a:rPr lang="en-GB" altLang="en-US" dirty="0">
                <a:solidFill>
                  <a:srgbClr val="000000"/>
                </a:solidFill>
                <a:latin typeface="Times New Roman" panose="02020603050405020304" pitchFamily="18" charset="0"/>
                <a:cs typeface="Times New Roman" panose="02020603050405020304" pitchFamily="18" charset="0"/>
              </a:rPr>
              <a:t>SHURAN YANG and rw22242</a:t>
            </a:r>
          </a:p>
          <a:p>
            <a:pPr fontAlgn="base">
              <a:lnSpc>
                <a:spcPct val="80000"/>
              </a:lnSpc>
              <a:spcAft>
                <a:spcPct val="0"/>
              </a:spcAft>
              <a:buNone/>
            </a:pPr>
            <a:r>
              <a:rPr lang="en-GB" altLang="en-US" dirty="0">
                <a:solidFill>
                  <a:srgbClr val="000000"/>
                </a:solidFill>
                <a:latin typeface="Times New Roman" panose="02020603050405020304" pitchFamily="18" charset="0"/>
                <a:cs typeface="Times New Roman" panose="02020603050405020304" pitchFamily="18" charset="0"/>
              </a:rPr>
              <a:t>HAIBO LIAN and tb22111</a:t>
            </a:r>
          </a:p>
          <a:p>
            <a:pPr fontAlgn="base">
              <a:lnSpc>
                <a:spcPct val="80000"/>
              </a:lnSpc>
              <a:spcAft>
                <a:spcPct val="0"/>
              </a:spcAft>
              <a:buNone/>
            </a:pPr>
            <a:endParaRPr lang="en-GB" altLang="en-US" dirty="0">
              <a:solidFill>
                <a:srgbClr val="000000"/>
              </a:solidFill>
              <a:latin typeface="Times New Roman" panose="02020603050405020304" pitchFamily="18" charset="0"/>
              <a:cs typeface="Times New Roman" panose="02020603050405020304" pitchFamily="18" charset="0"/>
            </a:endParaRPr>
          </a:p>
          <a:p>
            <a:pPr fontAlgn="base">
              <a:lnSpc>
                <a:spcPct val="80000"/>
              </a:lnSpc>
              <a:spcAft>
                <a:spcPct val="0"/>
              </a:spcAft>
              <a:buNone/>
            </a:pPr>
            <a:r>
              <a:rPr lang="en-GB" altLang="en-US" dirty="0">
                <a:solidFill>
                  <a:srgbClr val="000000"/>
                </a:solidFill>
                <a:latin typeface="Times New Roman" panose="02020603050405020304" pitchFamily="18" charset="0"/>
                <a:cs typeface="Times New Roman" panose="02020603050405020304" pitchFamily="18" charset="0"/>
              </a:rPr>
              <a:t>Group 04</a:t>
            </a:r>
          </a:p>
          <a:p>
            <a:endParaRPr lang="en-GB" altLang="en-US" dirty="0">
              <a:latin typeface="Times New Roman" panose="02020603050405020304" pitchFamily="18" charset="0"/>
              <a:cs typeface="Times New Roman" panose="02020603050405020304" pitchFamily="18" charset="0"/>
            </a:endParaRPr>
          </a:p>
        </p:txBody>
      </p:sp>
      <p:sp>
        <p:nvSpPr>
          <p:cNvPr id="4101"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557213" indent="-214313">
              <a:defRPr>
                <a:solidFill>
                  <a:schemeClr val="tx1"/>
                </a:solidFill>
                <a:latin typeface="Arial" panose="020B0604020202020204" pitchFamily="34" charset="0"/>
                <a:cs typeface="Arial" panose="020B0604020202020204" pitchFamily="34" charset="0"/>
              </a:defRPr>
            </a:lvl2pPr>
            <a:lvl3pPr marL="857250" indent="-171450">
              <a:defRPr>
                <a:solidFill>
                  <a:schemeClr val="tx1"/>
                </a:solidFill>
                <a:latin typeface="Arial" panose="020B0604020202020204" pitchFamily="34" charset="0"/>
                <a:cs typeface="Arial" panose="020B0604020202020204" pitchFamily="34" charset="0"/>
              </a:defRPr>
            </a:lvl3pPr>
            <a:lvl4pPr marL="1200150" indent="-171450">
              <a:defRPr>
                <a:solidFill>
                  <a:schemeClr val="tx1"/>
                </a:solidFill>
                <a:latin typeface="Arial" panose="020B0604020202020204" pitchFamily="34" charset="0"/>
                <a:cs typeface="Arial" panose="020B0604020202020204" pitchFamily="34" charset="0"/>
              </a:defRPr>
            </a:lvl4pPr>
            <a:lvl5pPr marL="1543050" indent="-17145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316D7FD2-258E-45D2-8CA4-1ED9890F3EE7}" type="slidenum">
              <a:rPr lang="en-GB" altLang="en-US" smtClean="0">
                <a:solidFill>
                  <a:srgbClr val="898989"/>
                </a:solidFill>
              </a:rPr>
              <a:pPr/>
              <a:t>1</a:t>
            </a:fld>
            <a:endParaRPr lang="en-GB" altLang="en-US" dirty="0">
              <a:solidFill>
                <a:srgbClr val="898989"/>
              </a:solidFill>
            </a:endParaRPr>
          </a:p>
        </p:txBody>
      </p:sp>
      <p:sp>
        <p:nvSpPr>
          <p:cNvPr id="4102" name="Date Placeholder 5"/>
          <p:cNvSpPr>
            <a:spLocks noGrp="1"/>
          </p:cNvSpPr>
          <p:nvPr>
            <p:ph type="dt"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lvl1pPr>
              <a:defRPr>
                <a:solidFill>
                  <a:schemeClr val="tx1"/>
                </a:solidFill>
                <a:latin typeface="Arial" panose="020B0604020202020204" pitchFamily="34" charset="0"/>
                <a:cs typeface="Arial" panose="020B0604020202020204" pitchFamily="34" charset="0"/>
              </a:defRPr>
            </a:lvl1pPr>
            <a:lvl2pPr marL="557213" indent="-214313">
              <a:defRPr>
                <a:solidFill>
                  <a:schemeClr val="tx1"/>
                </a:solidFill>
                <a:latin typeface="Arial" panose="020B0604020202020204" pitchFamily="34" charset="0"/>
                <a:cs typeface="Arial" panose="020B0604020202020204" pitchFamily="34" charset="0"/>
              </a:defRPr>
            </a:lvl2pPr>
            <a:lvl3pPr marL="857250" indent="-171450">
              <a:defRPr>
                <a:solidFill>
                  <a:schemeClr val="tx1"/>
                </a:solidFill>
                <a:latin typeface="Arial" panose="020B0604020202020204" pitchFamily="34" charset="0"/>
                <a:cs typeface="Arial" panose="020B0604020202020204" pitchFamily="34" charset="0"/>
              </a:defRPr>
            </a:lvl3pPr>
            <a:lvl4pPr marL="1200150" indent="-171450">
              <a:defRPr>
                <a:solidFill>
                  <a:schemeClr val="tx1"/>
                </a:solidFill>
                <a:latin typeface="Arial" panose="020B0604020202020204" pitchFamily="34" charset="0"/>
                <a:cs typeface="Arial" panose="020B0604020202020204" pitchFamily="34" charset="0"/>
              </a:defRPr>
            </a:lvl4pPr>
            <a:lvl5pPr marL="1543050" indent="-17145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fontAlgn="base">
              <a:spcBef>
                <a:spcPct val="0"/>
              </a:spcBef>
              <a:spcAft>
                <a:spcPct val="0"/>
              </a:spcAft>
            </a:pPr>
            <a:fld id="{D5BA3012-14A8-4AFC-B3F3-502EEFFC14A7}" type="datetime4">
              <a:rPr lang="en-GB" altLang="en-US" smtClean="0">
                <a:solidFill>
                  <a:srgbClr val="898989"/>
                </a:solidFill>
              </a:rPr>
              <a:pPr fontAlgn="base">
                <a:spcBef>
                  <a:spcPct val="0"/>
                </a:spcBef>
                <a:spcAft>
                  <a:spcPct val="0"/>
                </a:spcAft>
              </a:pPr>
              <a:t>25 November 2022</a:t>
            </a:fld>
            <a:endParaRPr lang="en-GB" altLang="en-US" dirty="0">
              <a:solidFill>
                <a:srgbClr val="89898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紫">
            <a:hlinkClick r:id="" action="ppaction://media"/>
            <a:extLst>
              <a:ext uri="{FF2B5EF4-FFF2-40B4-BE49-F238E27FC236}">
                <a16:creationId xmlns:a16="http://schemas.microsoft.com/office/drawing/2014/main" id="{2E055B2D-907D-CF96-0956-99484F5872C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1520" y="1466783"/>
            <a:ext cx="8640960" cy="4860537"/>
          </a:xfrm>
          <a:prstGeom prst="rect">
            <a:avLst/>
          </a:prstGeom>
          <a:noFill/>
        </p:spPr>
      </p:pic>
      <p:sp>
        <p:nvSpPr>
          <p:cNvPr id="4" name="灯片编号占位符 3">
            <a:extLst>
              <a:ext uri="{FF2B5EF4-FFF2-40B4-BE49-F238E27FC236}">
                <a16:creationId xmlns:a16="http://schemas.microsoft.com/office/drawing/2014/main" id="{33C8A274-82CF-483D-4A92-E56C3D8144AF}"/>
              </a:ext>
            </a:extLst>
          </p:cNvPr>
          <p:cNvSpPr>
            <a:spLocks noGrp="1"/>
          </p:cNvSpPr>
          <p:nvPr>
            <p:ph type="sldNum" sz="quarter" idx="11"/>
          </p:nvPr>
        </p:nvSpPr>
        <p:spPr>
          <a:xfrm>
            <a:off x="93421" y="6448251"/>
            <a:ext cx="721519" cy="365125"/>
          </a:xfrm>
        </p:spPr>
        <p:txBody>
          <a:bodyPr wrap="square" anchor="ctr">
            <a:normAutofit/>
          </a:bodyPr>
          <a:lstStyle/>
          <a:p>
            <a:pPr>
              <a:spcAft>
                <a:spcPts val="600"/>
              </a:spcAft>
              <a:defRPr/>
            </a:pPr>
            <a:fld id="{C9421E46-382C-4EE9-B45B-87761AE2BCD5}" type="slidenum">
              <a:rPr lang="en-GB" altLang="en-US" smtClean="0"/>
              <a:pPr>
                <a:spcAft>
                  <a:spcPts val="600"/>
                </a:spcAft>
                <a:defRPr/>
              </a:pPr>
              <a:t>10</a:t>
            </a:fld>
            <a:endParaRPr lang="en-GB" altLang="en-US"/>
          </a:p>
        </p:txBody>
      </p:sp>
      <p:sp>
        <p:nvSpPr>
          <p:cNvPr id="5" name="日期占位符 4">
            <a:extLst>
              <a:ext uri="{FF2B5EF4-FFF2-40B4-BE49-F238E27FC236}">
                <a16:creationId xmlns:a16="http://schemas.microsoft.com/office/drawing/2014/main" id="{1CDB8593-1383-59E0-42E2-530DF554DF4B}"/>
              </a:ext>
            </a:extLst>
          </p:cNvPr>
          <p:cNvSpPr>
            <a:spLocks noGrp="1"/>
          </p:cNvSpPr>
          <p:nvPr>
            <p:ph type="dt" sz="half" idx="12"/>
          </p:nvPr>
        </p:nvSpPr>
        <p:spPr>
          <a:xfrm>
            <a:off x="7236295" y="260649"/>
            <a:ext cx="1630289" cy="216023"/>
          </a:xfrm>
        </p:spPr>
        <p:txBody>
          <a:bodyPr>
            <a:normAutofit/>
          </a:bodyPr>
          <a:lstStyle/>
          <a:p>
            <a:pPr>
              <a:lnSpc>
                <a:spcPct val="90000"/>
              </a:lnSpc>
              <a:spcAft>
                <a:spcPts val="600"/>
              </a:spcAft>
              <a:defRPr/>
            </a:pPr>
            <a:fld id="{7EABAC35-51C5-4AC7-9255-2D72D8BB8FCD}" type="datetime4">
              <a:rPr lang="en-GB" smtClean="0"/>
              <a:pPr>
                <a:lnSpc>
                  <a:spcPct val="90000"/>
                </a:lnSpc>
                <a:spcAft>
                  <a:spcPts val="600"/>
                </a:spcAft>
                <a:defRPr/>
              </a:pPr>
              <a:t>25 November 2022</a:t>
            </a:fld>
            <a:endParaRPr lang="en-GB"/>
          </a:p>
        </p:txBody>
      </p:sp>
      <p:sp>
        <p:nvSpPr>
          <p:cNvPr id="6" name="Title 1">
            <a:extLst>
              <a:ext uri="{FF2B5EF4-FFF2-40B4-BE49-F238E27FC236}">
                <a16:creationId xmlns:a16="http://schemas.microsoft.com/office/drawing/2014/main" id="{BB6D2063-4A79-E150-75F4-77F93BEF0BFA}"/>
              </a:ext>
            </a:extLst>
          </p:cNvPr>
          <p:cNvSpPr>
            <a:spLocks noGrp="1"/>
          </p:cNvSpPr>
          <p:nvPr>
            <p:ph type="title"/>
          </p:nvPr>
        </p:nvSpPr>
        <p:spPr bwMode="auto">
          <a:xfrm>
            <a:off x="241300" y="765175"/>
            <a:ext cx="9083228"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Autofit/>
          </a:bodyPr>
          <a:lstStyle>
            <a:lvl1pPr algn="l" rtl="0" eaLnBrk="0" fontAlgn="base" hangingPunct="0">
              <a:spcBef>
                <a:spcPct val="0"/>
              </a:spcBef>
              <a:spcAft>
                <a:spcPct val="0"/>
              </a:spcAft>
              <a:defRPr sz="2400" kern="1200">
                <a:solidFill>
                  <a:srgbClr val="9A1D2B"/>
                </a:solidFill>
                <a:latin typeface="Arial" pitchFamily="34" charset="0"/>
                <a:ea typeface="+mj-ea"/>
                <a:cs typeface="Arial" pitchFamily="34" charset="0"/>
              </a:defRPr>
            </a:lvl1pPr>
            <a:lvl2pPr algn="l" rtl="0" eaLnBrk="0" fontAlgn="base" hangingPunct="0">
              <a:spcBef>
                <a:spcPct val="0"/>
              </a:spcBef>
              <a:spcAft>
                <a:spcPct val="0"/>
              </a:spcAft>
              <a:defRPr sz="2400">
                <a:solidFill>
                  <a:srgbClr val="9A1D2B"/>
                </a:solidFill>
                <a:latin typeface="Arial" charset="0"/>
                <a:cs typeface="Arial" charset="0"/>
              </a:defRPr>
            </a:lvl2pPr>
            <a:lvl3pPr algn="l" rtl="0" eaLnBrk="0" fontAlgn="base" hangingPunct="0">
              <a:spcBef>
                <a:spcPct val="0"/>
              </a:spcBef>
              <a:spcAft>
                <a:spcPct val="0"/>
              </a:spcAft>
              <a:defRPr sz="2400">
                <a:solidFill>
                  <a:srgbClr val="9A1D2B"/>
                </a:solidFill>
                <a:latin typeface="Arial" charset="0"/>
                <a:cs typeface="Arial" charset="0"/>
              </a:defRPr>
            </a:lvl3pPr>
            <a:lvl4pPr algn="l" rtl="0" eaLnBrk="0" fontAlgn="base" hangingPunct="0">
              <a:spcBef>
                <a:spcPct val="0"/>
              </a:spcBef>
              <a:spcAft>
                <a:spcPct val="0"/>
              </a:spcAft>
              <a:defRPr sz="2400">
                <a:solidFill>
                  <a:srgbClr val="9A1D2B"/>
                </a:solidFill>
                <a:latin typeface="Arial" charset="0"/>
                <a:cs typeface="Arial" charset="0"/>
              </a:defRPr>
            </a:lvl4pPr>
            <a:lvl5pPr algn="l" rtl="0" eaLnBrk="0" fontAlgn="base" hangingPunct="0">
              <a:spcBef>
                <a:spcPct val="0"/>
              </a:spcBef>
              <a:spcAft>
                <a:spcPct val="0"/>
              </a:spcAft>
              <a:defRPr sz="2400">
                <a:solidFill>
                  <a:srgbClr val="9A1D2B"/>
                </a:solidFill>
                <a:latin typeface="Arial" charset="0"/>
                <a:cs typeface="Arial" charset="0"/>
              </a:defRPr>
            </a:lvl5pPr>
            <a:lvl6pPr marL="342900" algn="l" rtl="0" fontAlgn="base">
              <a:spcBef>
                <a:spcPct val="0"/>
              </a:spcBef>
              <a:spcAft>
                <a:spcPct val="0"/>
              </a:spcAft>
              <a:defRPr sz="2400">
                <a:solidFill>
                  <a:srgbClr val="9A1D2B"/>
                </a:solidFill>
                <a:latin typeface="Arial" charset="0"/>
                <a:cs typeface="Arial" charset="0"/>
              </a:defRPr>
            </a:lvl6pPr>
            <a:lvl7pPr marL="685800" algn="l" rtl="0" fontAlgn="base">
              <a:spcBef>
                <a:spcPct val="0"/>
              </a:spcBef>
              <a:spcAft>
                <a:spcPct val="0"/>
              </a:spcAft>
              <a:defRPr sz="2400">
                <a:solidFill>
                  <a:srgbClr val="9A1D2B"/>
                </a:solidFill>
                <a:latin typeface="Arial" charset="0"/>
                <a:cs typeface="Arial" charset="0"/>
              </a:defRPr>
            </a:lvl7pPr>
            <a:lvl8pPr marL="1028700" algn="l" rtl="0" fontAlgn="base">
              <a:spcBef>
                <a:spcPct val="0"/>
              </a:spcBef>
              <a:spcAft>
                <a:spcPct val="0"/>
              </a:spcAft>
              <a:defRPr sz="2400">
                <a:solidFill>
                  <a:srgbClr val="9A1D2B"/>
                </a:solidFill>
                <a:latin typeface="Arial" charset="0"/>
                <a:cs typeface="Arial" charset="0"/>
              </a:defRPr>
            </a:lvl8pPr>
            <a:lvl9pPr marL="1371600" algn="l" rtl="0" fontAlgn="base">
              <a:spcBef>
                <a:spcPct val="0"/>
              </a:spcBef>
              <a:spcAft>
                <a:spcPct val="0"/>
              </a:spcAft>
              <a:defRPr sz="2400">
                <a:solidFill>
                  <a:srgbClr val="9A1D2B"/>
                </a:solidFill>
                <a:latin typeface="Arial" charset="0"/>
                <a:cs typeface="Arial" charset="0"/>
              </a:defRPr>
            </a:lvl9pPr>
          </a:lstStyle>
          <a:p>
            <a:r>
              <a:rPr lang="en-US" b="1" dirty="0">
                <a:latin typeface="Times New Roman" panose="02020603050405020304" pitchFamily="18" charset="0"/>
                <a:cs typeface="Times New Roman" panose="02020603050405020304" pitchFamily="18" charset="0"/>
              </a:rPr>
              <a:t>Display of </a:t>
            </a:r>
            <a:r>
              <a:rPr lang="en-US" altLang="zh-CN" b="1" dirty="0">
                <a:latin typeface="Times New Roman" panose="02020603050405020304" pitchFamily="18" charset="0"/>
                <a:cs typeface="Times New Roman" panose="02020603050405020304" pitchFamily="18" charset="0"/>
              </a:rPr>
              <a:t>Autonomous</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Mode</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and</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Free-motion Mode</a:t>
            </a:r>
            <a:r>
              <a:rPr lang="zh-CN" altLang="en-US" b="1"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(Polling)</a:t>
            </a:r>
          </a:p>
        </p:txBody>
      </p:sp>
    </p:spTree>
    <p:extLst>
      <p:ext uri="{BB962C8B-B14F-4D97-AF65-F5344CB8AC3E}">
        <p14:creationId xmlns:p14="http://schemas.microsoft.com/office/powerpoint/2010/main" val="4008669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18445D1-CF44-3C57-349A-D53215D28EBC}"/>
              </a:ext>
            </a:extLst>
          </p:cNvPr>
          <p:cNvSpPr>
            <a:spLocks noGrp="1"/>
          </p:cNvSpPr>
          <p:nvPr>
            <p:ph idx="1"/>
          </p:nvPr>
        </p:nvSpPr>
        <p:spPr>
          <a:xfrm>
            <a:off x="259233" y="944724"/>
            <a:ext cx="8640960" cy="4968552"/>
          </a:xfrm>
        </p:spPr>
        <p:txBody>
          <a:bodyPr/>
          <a:lstStyle/>
          <a:p>
            <a:pPr marL="0" indent="0">
              <a:buNone/>
            </a:pPr>
            <a:r>
              <a:rPr lang="en-GB" altLang="zh-CN" b="1" dirty="0">
                <a:solidFill>
                  <a:srgbClr val="9A1D2B"/>
                </a:solidFill>
                <a:latin typeface="Times New Roman" panose="02020603050405020304" pitchFamily="18" charset="0"/>
                <a:ea typeface="+mj-ea"/>
                <a:cs typeface="Times New Roman" panose="02020603050405020304" pitchFamily="18" charset="0"/>
              </a:rPr>
              <a:t>Show</a:t>
            </a:r>
            <a:r>
              <a:rPr lang="en-GB" altLang="zh-CN" dirty="0">
                <a:latin typeface="Times New Roman" panose="02020603050405020304" pitchFamily="18" charset="0"/>
                <a:cs typeface="Times New Roman" panose="02020603050405020304" pitchFamily="18" charset="0"/>
              </a:rPr>
              <a:t> </a:t>
            </a:r>
            <a:r>
              <a:rPr lang="en-GB" altLang="zh-CN" b="1" dirty="0">
                <a:solidFill>
                  <a:srgbClr val="9A1D2B"/>
                </a:solidFill>
                <a:latin typeface="Times New Roman" panose="02020603050405020304" pitchFamily="18" charset="0"/>
                <a:ea typeface="+mj-ea"/>
                <a:cs typeface="Times New Roman" panose="02020603050405020304" pitchFamily="18" charset="0"/>
              </a:rPr>
              <a:t>that we have made use of the LED &amp; Switches</a:t>
            </a:r>
          </a:p>
        </p:txBody>
      </p:sp>
      <p:sp>
        <p:nvSpPr>
          <p:cNvPr id="4" name="灯片编号占位符 3">
            <a:extLst>
              <a:ext uri="{FF2B5EF4-FFF2-40B4-BE49-F238E27FC236}">
                <a16:creationId xmlns:a16="http://schemas.microsoft.com/office/drawing/2014/main" id="{19C1FE7F-DCDC-2148-EAC9-DBD7785C759F}"/>
              </a:ext>
            </a:extLst>
          </p:cNvPr>
          <p:cNvSpPr>
            <a:spLocks noGrp="1"/>
          </p:cNvSpPr>
          <p:nvPr>
            <p:ph type="sldNum" sz="quarter" idx="11"/>
          </p:nvPr>
        </p:nvSpPr>
        <p:spPr/>
        <p:txBody>
          <a:bodyPr/>
          <a:lstStyle/>
          <a:p>
            <a:pPr>
              <a:defRPr/>
            </a:pPr>
            <a:fld id="{C9421E46-382C-4EE9-B45B-87761AE2BCD5}" type="slidenum">
              <a:rPr lang="en-GB" altLang="en-US" smtClean="0"/>
              <a:pPr>
                <a:defRPr/>
              </a:pPr>
              <a:t>11</a:t>
            </a:fld>
            <a:endParaRPr lang="en-GB" altLang="en-US" dirty="0"/>
          </a:p>
        </p:txBody>
      </p:sp>
      <p:sp>
        <p:nvSpPr>
          <p:cNvPr id="5" name="日期占位符 4">
            <a:extLst>
              <a:ext uri="{FF2B5EF4-FFF2-40B4-BE49-F238E27FC236}">
                <a16:creationId xmlns:a16="http://schemas.microsoft.com/office/drawing/2014/main" id="{D2DCF40B-64BD-92BE-7F3E-9660B3E9E240}"/>
              </a:ext>
            </a:extLst>
          </p:cNvPr>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graphicFrame>
        <p:nvGraphicFramePr>
          <p:cNvPr id="2" name="表格 5">
            <a:extLst>
              <a:ext uri="{FF2B5EF4-FFF2-40B4-BE49-F238E27FC236}">
                <a16:creationId xmlns:a16="http://schemas.microsoft.com/office/drawing/2014/main" id="{EA23C760-08F2-2331-487C-C1FB59C8AD75}"/>
              </a:ext>
            </a:extLst>
          </p:cNvPr>
          <p:cNvGraphicFramePr>
            <a:graphicFrameLocks noGrp="1"/>
          </p:cNvGraphicFramePr>
          <p:nvPr>
            <p:extLst>
              <p:ext uri="{D42A27DB-BD31-4B8C-83A1-F6EECF244321}">
                <p14:modId xmlns:p14="http://schemas.microsoft.com/office/powerpoint/2010/main" val="538330981"/>
              </p:ext>
            </p:extLst>
          </p:nvPr>
        </p:nvGraphicFramePr>
        <p:xfrm>
          <a:off x="356706" y="3335583"/>
          <a:ext cx="8280963" cy="2232249"/>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218047970"/>
                    </a:ext>
                  </a:extLst>
                </a:gridCol>
                <a:gridCol w="648080">
                  <a:extLst>
                    <a:ext uri="{9D8B030D-6E8A-4147-A177-3AD203B41FA5}">
                      <a16:colId xmlns:a16="http://schemas.microsoft.com/office/drawing/2014/main" val="2161242912"/>
                    </a:ext>
                  </a:extLst>
                </a:gridCol>
                <a:gridCol w="828096">
                  <a:extLst>
                    <a:ext uri="{9D8B030D-6E8A-4147-A177-3AD203B41FA5}">
                      <a16:colId xmlns:a16="http://schemas.microsoft.com/office/drawing/2014/main" val="3461371206"/>
                    </a:ext>
                  </a:extLst>
                </a:gridCol>
                <a:gridCol w="794902">
                  <a:extLst>
                    <a:ext uri="{9D8B030D-6E8A-4147-A177-3AD203B41FA5}">
                      <a16:colId xmlns:a16="http://schemas.microsoft.com/office/drawing/2014/main" val="4216585908"/>
                    </a:ext>
                  </a:extLst>
                </a:gridCol>
                <a:gridCol w="792088">
                  <a:extLst>
                    <a:ext uri="{9D8B030D-6E8A-4147-A177-3AD203B41FA5}">
                      <a16:colId xmlns:a16="http://schemas.microsoft.com/office/drawing/2014/main" val="2451668470"/>
                    </a:ext>
                  </a:extLst>
                </a:gridCol>
                <a:gridCol w="897301">
                  <a:extLst>
                    <a:ext uri="{9D8B030D-6E8A-4147-A177-3AD203B41FA5}">
                      <a16:colId xmlns:a16="http://schemas.microsoft.com/office/drawing/2014/main" val="3027262448"/>
                    </a:ext>
                  </a:extLst>
                </a:gridCol>
                <a:gridCol w="828096">
                  <a:extLst>
                    <a:ext uri="{9D8B030D-6E8A-4147-A177-3AD203B41FA5}">
                      <a16:colId xmlns:a16="http://schemas.microsoft.com/office/drawing/2014/main" val="1278103822"/>
                    </a:ext>
                  </a:extLst>
                </a:gridCol>
                <a:gridCol w="828096">
                  <a:extLst>
                    <a:ext uri="{9D8B030D-6E8A-4147-A177-3AD203B41FA5}">
                      <a16:colId xmlns:a16="http://schemas.microsoft.com/office/drawing/2014/main" val="2939106279"/>
                    </a:ext>
                  </a:extLst>
                </a:gridCol>
                <a:gridCol w="828096">
                  <a:extLst>
                    <a:ext uri="{9D8B030D-6E8A-4147-A177-3AD203B41FA5}">
                      <a16:colId xmlns:a16="http://schemas.microsoft.com/office/drawing/2014/main" val="1788742461"/>
                    </a:ext>
                  </a:extLst>
                </a:gridCol>
                <a:gridCol w="828096">
                  <a:extLst>
                    <a:ext uri="{9D8B030D-6E8A-4147-A177-3AD203B41FA5}">
                      <a16:colId xmlns:a16="http://schemas.microsoft.com/office/drawing/2014/main" val="309479018"/>
                    </a:ext>
                  </a:extLst>
                </a:gridCol>
              </a:tblGrid>
              <a:tr h="744083">
                <a:tc>
                  <a:txBody>
                    <a:bodyPr/>
                    <a:lstStyle/>
                    <a:p>
                      <a:pPr algn="ct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Reset</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Switch1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Switch2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Bump1</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Bump2</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Bump3</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Bump4</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Bump5</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Bump6</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41814670"/>
                  </a:ext>
                </a:extLst>
              </a:tr>
              <a:tr h="744083">
                <a:tc>
                  <a:txBody>
                    <a:bodyPr/>
                    <a:lstStyle/>
                    <a:p>
                      <a:pPr algn="ctr"/>
                      <a:r>
                        <a:rPr lang="en-US" altLang="zh-CN" b="1" dirty="0">
                          <a:latin typeface="Times New Roman" panose="02020603050405020304" pitchFamily="18" charset="0"/>
                          <a:cs typeface="Times New Roman" panose="02020603050405020304" pitchFamily="18" charset="0"/>
                        </a:rPr>
                        <a:t>LED1</a:t>
                      </a:r>
                    </a:p>
                    <a:p>
                      <a:pPr algn="ctr"/>
                      <a:r>
                        <a:rPr lang="en-US" altLang="zh-CN" b="1" dirty="0">
                          <a:latin typeface="Times New Roman" panose="02020603050405020304" pitchFamily="18" charset="0"/>
                          <a:cs typeface="Times New Roman" panose="02020603050405020304" pitchFamily="18" charset="0"/>
                        </a:rPr>
                        <a:t>(Red)</a:t>
                      </a:r>
                    </a:p>
                    <a:p>
                      <a:pPr algn="ctr"/>
                      <a:endParaRPr lang="zh-CN" altLang="en-US" b="1"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Red</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lnBlToTr w="12700" cap="flat" cmpd="sng" algn="ctr">
                      <a:noFill/>
                      <a:prstDash val="solid"/>
                      <a:round/>
                      <a:headEnd type="none" w="med" len="med"/>
                      <a:tailEnd type="none" w="med" len="med"/>
                    </a:lnBlToTr>
                  </a:tcPr>
                </a:tc>
                <a:tc>
                  <a:txBody>
                    <a:bodyPr/>
                    <a:lstStyle/>
                    <a:p>
                      <a:pPr marL="0" indent="0" algn="ctr">
                        <a:buFontTx/>
                        <a:buNone/>
                      </a:pPr>
                      <a:endParaRPr lang="en-US" altLang="zh-CN" dirty="0">
                        <a:latin typeface="Times New Roman" panose="02020603050405020304" pitchFamily="18" charset="0"/>
                        <a:cs typeface="Times New Roman" panose="02020603050405020304" pitchFamily="18" charset="0"/>
                      </a:endParaRPr>
                    </a:p>
                    <a:p>
                      <a:pPr algn="ctr"/>
                      <a:endParaRPr lang="zh-CN" altLang="en-US"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tcPr>
                </a:tc>
                <a:tc>
                  <a:txBody>
                    <a:bodyPr/>
                    <a:lstStyle/>
                    <a:p>
                      <a:pPr marL="0" indent="0" algn="ctr">
                        <a:buFontTx/>
                        <a:buNone/>
                      </a:pPr>
                      <a:endParaRPr lang="en-US" altLang="zh-CN"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tcPr>
                </a:tc>
                <a:extLst>
                  <a:ext uri="{0D108BD9-81ED-4DB2-BD59-A6C34878D82A}">
                    <a16:rowId xmlns:a16="http://schemas.microsoft.com/office/drawing/2014/main" val="2859851388"/>
                  </a:ext>
                </a:extLst>
              </a:tr>
              <a:tr h="744083">
                <a:tc>
                  <a:txBody>
                    <a:bodyPr/>
                    <a:lstStyle/>
                    <a:p>
                      <a:pPr algn="ctr"/>
                      <a:r>
                        <a:rPr lang="en-US" altLang="zh-CN" b="1" dirty="0">
                          <a:latin typeface="Times New Roman" panose="02020603050405020304" pitchFamily="18" charset="0"/>
                          <a:cs typeface="Times New Roman" panose="02020603050405020304" pitchFamily="18" charset="0"/>
                        </a:rPr>
                        <a:t>LED2</a:t>
                      </a:r>
                    </a:p>
                    <a:p>
                      <a:pPr algn="ctr"/>
                      <a:r>
                        <a:rPr lang="en-US" altLang="zh-CN" b="1" dirty="0">
                          <a:latin typeface="Times New Roman" panose="02020603050405020304" pitchFamily="18" charset="0"/>
                          <a:cs typeface="Times New Roman" panose="02020603050405020304" pitchFamily="18" charset="0"/>
                        </a:rPr>
                        <a:t>(</a:t>
                      </a:r>
                      <a:r>
                        <a:rPr lang="en-US" altLang="zh-CN" b="1" dirty="0" err="1">
                          <a:latin typeface="Times New Roman" panose="02020603050405020304" pitchFamily="18" charset="0"/>
                          <a:cs typeface="Times New Roman" panose="02020603050405020304" pitchFamily="18" charset="0"/>
                        </a:rPr>
                        <a:t>Colour</a:t>
                      </a:r>
                      <a:r>
                        <a:rPr lang="en-US" altLang="zh-CN" b="1" dirty="0">
                          <a:latin typeface="Times New Roman" panose="02020603050405020304" pitchFamily="18" charset="0"/>
                          <a:cs typeface="Times New Roman" panose="02020603050405020304" pitchFamily="18" charset="0"/>
                        </a:rPr>
                        <a:t>)</a:t>
                      </a:r>
                      <a:endParaRPr lang="zh-CN" altLang="en-US" b="1" dirty="0">
                        <a:latin typeface="Times New Roman" panose="02020603050405020304" pitchFamily="18" charset="0"/>
                        <a:cs typeface="Times New Roman" panose="02020603050405020304" pitchFamily="18" charset="0"/>
                      </a:endParaRPr>
                    </a:p>
                  </a:txBody>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lnTlToBr w="12700" cap="flat" cmpd="sng" algn="ctr">
                      <a:solidFill>
                        <a:schemeClr val="tx1"/>
                      </a:solidFill>
                      <a:prstDash val="solid"/>
                      <a:round/>
                      <a:headEnd type="none" w="med" len="med"/>
                      <a:tailEnd type="none" w="med" len="med"/>
                    </a:lnTlToBr>
                  </a:tcPr>
                </a:tc>
                <a:tc>
                  <a:txBody>
                    <a:bodyPr/>
                    <a:lstStyle/>
                    <a:p>
                      <a:pPr algn="ctr"/>
                      <a:r>
                        <a:rPr lang="en-US" altLang="zh-CN" dirty="0">
                          <a:latin typeface="Times New Roman" panose="02020603050405020304" pitchFamily="18" charset="0"/>
                          <a:cs typeface="Times New Roman" panose="02020603050405020304" pitchFamily="18" charset="0"/>
                        </a:rPr>
                        <a:t>Sky Blue</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Pink</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indent="0" algn="ctr">
                        <a:buFontTx/>
                        <a:buNone/>
                      </a:pPr>
                      <a:r>
                        <a:rPr lang="en-US" altLang="zh-CN" dirty="0">
                          <a:latin typeface="Times New Roman" panose="02020603050405020304" pitchFamily="18" charset="0"/>
                          <a:cs typeface="Times New Roman" panose="02020603050405020304" pitchFamily="18" charset="0"/>
                        </a:rPr>
                        <a:t> Green</a:t>
                      </a:r>
                    </a:p>
                    <a:p>
                      <a:pPr marL="0" indent="0" algn="ctr">
                        <a:buFontTx/>
                        <a:buNone/>
                      </a:pPr>
                      <a:r>
                        <a:rPr lang="en-US" altLang="zh-CN" dirty="0">
                          <a:latin typeface="Times New Roman" panose="02020603050405020304" pitchFamily="18" charset="0"/>
                          <a:cs typeface="Times New Roman" panose="02020603050405020304" pitchFamily="18" charset="0"/>
                        </a:rPr>
                        <a:t>Yellow</a:t>
                      </a:r>
                    </a:p>
                    <a:p>
                      <a:pPr marL="0" indent="0" algn="ctr">
                        <a:buFontTx/>
                        <a:buNone/>
                      </a:pPr>
                      <a:r>
                        <a:rPr lang="en-US" altLang="zh-CN" dirty="0">
                          <a:latin typeface="Times New Roman" panose="02020603050405020304" pitchFamily="18" charset="0"/>
                          <a:cs typeface="Times New Roman" panose="02020603050405020304" pitchFamily="18" charset="0"/>
                        </a:rPr>
                        <a:t> </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indent="0" algn="ctr">
                        <a:buFontTx/>
                        <a:buNone/>
                      </a:pPr>
                      <a:r>
                        <a:rPr lang="en-US" altLang="zh-CN" dirty="0">
                          <a:latin typeface="Times New Roman" panose="02020603050405020304" pitchFamily="18" charset="0"/>
                          <a:cs typeface="Times New Roman" panose="02020603050405020304" pitchFamily="18" charset="0"/>
                        </a:rPr>
                        <a:t>Green</a:t>
                      </a:r>
                    </a:p>
                    <a:p>
                      <a:pPr marL="0" indent="0" algn="ctr">
                        <a:buFontTx/>
                        <a:buNone/>
                      </a:pPr>
                      <a:r>
                        <a:rPr lang="en-US" altLang="zh-CN" dirty="0">
                          <a:latin typeface="Times New Roman" panose="02020603050405020304" pitchFamily="18" charset="0"/>
                          <a:cs typeface="Times New Roman" panose="02020603050405020304" pitchFamily="18" charset="0"/>
                        </a:rPr>
                        <a:t>Yellow</a:t>
                      </a:r>
                    </a:p>
                    <a:p>
                      <a:pPr algn="ctr"/>
                      <a:endParaRPr lang="zh-CN" altLang="en-US" dirty="0">
                        <a:latin typeface="Times New Roman" panose="02020603050405020304" pitchFamily="18" charset="0"/>
                        <a:cs typeface="Times New Roman" panose="02020603050405020304" pitchFamily="18" charset="0"/>
                      </a:endParaRPr>
                    </a:p>
                  </a:txBody>
                  <a:tcPr/>
                </a:tc>
                <a:tc>
                  <a:txBody>
                    <a:bodyPr/>
                    <a:lstStyle/>
                    <a:p>
                      <a:pPr marL="0" indent="0" algn="ctr">
                        <a:buFontTx/>
                        <a:buNone/>
                      </a:pPr>
                      <a:r>
                        <a:rPr lang="en-US" altLang="zh-CN" dirty="0">
                          <a:latin typeface="Times New Roman" panose="02020603050405020304" pitchFamily="18" charset="0"/>
                          <a:cs typeface="Times New Roman" panose="02020603050405020304" pitchFamily="18" charset="0"/>
                        </a:rPr>
                        <a:t>Green</a:t>
                      </a:r>
                    </a:p>
                    <a:p>
                      <a:pPr marL="0" indent="0" algn="ctr">
                        <a:buFontTx/>
                        <a:buNone/>
                      </a:pPr>
                      <a:r>
                        <a:rPr lang="en-US" altLang="zh-CN" dirty="0">
                          <a:latin typeface="Times New Roman" panose="02020603050405020304" pitchFamily="18" charset="0"/>
                          <a:cs typeface="Times New Roman" panose="02020603050405020304" pitchFamily="18" charset="0"/>
                        </a:rPr>
                        <a:t>Yellow</a:t>
                      </a:r>
                    </a:p>
                    <a:p>
                      <a:pPr algn="ctr"/>
                      <a:endParaRPr lang="zh-CN" altLang="en-US" dirty="0">
                        <a:latin typeface="Times New Roman" panose="02020603050405020304" pitchFamily="18" charset="0"/>
                        <a:cs typeface="Times New Roman" panose="02020603050405020304" pitchFamily="18" charset="0"/>
                      </a:endParaRPr>
                    </a:p>
                  </a:txBody>
                  <a:tcPr/>
                </a:tc>
                <a:tc>
                  <a:txBody>
                    <a:bodyPr/>
                    <a:lstStyle/>
                    <a:p>
                      <a:pPr marL="0" indent="0" algn="ctr">
                        <a:buFontTx/>
                        <a:buNone/>
                      </a:pPr>
                      <a:r>
                        <a:rPr lang="en-US" altLang="zh-CN" dirty="0">
                          <a:latin typeface="Times New Roman" panose="02020603050405020304" pitchFamily="18" charset="0"/>
                          <a:cs typeface="Times New Roman" panose="02020603050405020304" pitchFamily="18" charset="0"/>
                        </a:rPr>
                        <a:t>Green</a:t>
                      </a:r>
                    </a:p>
                    <a:p>
                      <a:pPr marL="0" indent="0" algn="ctr">
                        <a:buFontTx/>
                        <a:buNone/>
                      </a:pPr>
                      <a:r>
                        <a:rPr lang="en-US" altLang="zh-CN" dirty="0">
                          <a:latin typeface="Times New Roman" panose="02020603050405020304" pitchFamily="18" charset="0"/>
                          <a:cs typeface="Times New Roman" panose="02020603050405020304" pitchFamily="18" charset="0"/>
                        </a:rPr>
                        <a:t>Blue</a:t>
                      </a:r>
                    </a:p>
                    <a:p>
                      <a:pPr algn="ctr"/>
                      <a:endParaRPr lang="zh-CN" altLang="en-US" dirty="0">
                        <a:latin typeface="Times New Roman" panose="02020603050405020304" pitchFamily="18" charset="0"/>
                        <a:cs typeface="Times New Roman" panose="02020603050405020304" pitchFamily="18" charset="0"/>
                      </a:endParaRPr>
                    </a:p>
                  </a:txBody>
                  <a:tcPr/>
                </a:tc>
                <a:tc>
                  <a:txBody>
                    <a:bodyPr/>
                    <a:lstStyle/>
                    <a:p>
                      <a:pPr marL="0" indent="0" algn="ctr">
                        <a:buFontTx/>
                        <a:buNone/>
                      </a:pPr>
                      <a:r>
                        <a:rPr lang="en-US" altLang="zh-CN" dirty="0">
                          <a:latin typeface="Times New Roman" panose="02020603050405020304" pitchFamily="18" charset="0"/>
                          <a:cs typeface="Times New Roman" panose="02020603050405020304" pitchFamily="18" charset="0"/>
                        </a:rPr>
                        <a:t>Green</a:t>
                      </a:r>
                    </a:p>
                    <a:p>
                      <a:pPr marL="0" indent="0" algn="ctr">
                        <a:buFontTx/>
                        <a:buNone/>
                      </a:pPr>
                      <a:r>
                        <a:rPr lang="en-US" altLang="zh-CN" dirty="0">
                          <a:latin typeface="Times New Roman" panose="02020603050405020304" pitchFamily="18" charset="0"/>
                          <a:cs typeface="Times New Roman" panose="02020603050405020304" pitchFamily="18" charset="0"/>
                        </a:rPr>
                        <a:t>Blue</a:t>
                      </a:r>
                    </a:p>
                    <a:p>
                      <a:pPr algn="ctr"/>
                      <a:endParaRPr lang="zh-CN" altLang="en-US" dirty="0">
                        <a:latin typeface="Times New Roman" panose="02020603050405020304" pitchFamily="18" charset="0"/>
                        <a:cs typeface="Times New Roman" panose="02020603050405020304" pitchFamily="18" charset="0"/>
                      </a:endParaRPr>
                    </a:p>
                  </a:txBody>
                  <a:tcPr/>
                </a:tc>
                <a:tc>
                  <a:txBody>
                    <a:bodyPr/>
                    <a:lstStyle/>
                    <a:p>
                      <a:pPr marL="0" indent="0" algn="ctr">
                        <a:buFontTx/>
                        <a:buNone/>
                      </a:pPr>
                      <a:r>
                        <a:rPr lang="en-US" altLang="zh-CN" dirty="0">
                          <a:latin typeface="Times New Roman" panose="02020603050405020304" pitchFamily="18" charset="0"/>
                          <a:cs typeface="Times New Roman" panose="02020603050405020304" pitchFamily="18" charset="0"/>
                        </a:rPr>
                        <a:t>Green</a:t>
                      </a:r>
                    </a:p>
                    <a:p>
                      <a:pPr marL="0" indent="0" algn="ctr">
                        <a:buFontTx/>
                        <a:buNone/>
                      </a:pPr>
                      <a:r>
                        <a:rPr lang="en-US" altLang="zh-CN" dirty="0">
                          <a:latin typeface="Times New Roman" panose="02020603050405020304" pitchFamily="18" charset="0"/>
                          <a:cs typeface="Times New Roman" panose="02020603050405020304" pitchFamily="18" charset="0"/>
                        </a:rPr>
                        <a:t>Blue</a:t>
                      </a:r>
                    </a:p>
                    <a:p>
                      <a:pPr algn="ct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32818627"/>
                  </a:ext>
                </a:extLst>
              </a:tr>
            </a:tbl>
          </a:graphicData>
        </a:graphic>
      </p:graphicFrame>
      <p:sp>
        <p:nvSpPr>
          <p:cNvPr id="7" name="文本框 6">
            <a:extLst>
              <a:ext uri="{FF2B5EF4-FFF2-40B4-BE49-F238E27FC236}">
                <a16:creationId xmlns:a16="http://schemas.microsoft.com/office/drawing/2014/main" id="{04556E43-9E9A-8324-7C47-7BE6E451391B}"/>
              </a:ext>
            </a:extLst>
          </p:cNvPr>
          <p:cNvSpPr txBox="1"/>
          <p:nvPr/>
        </p:nvSpPr>
        <p:spPr>
          <a:xfrm>
            <a:off x="454180" y="1379823"/>
            <a:ext cx="8086016" cy="1938992"/>
          </a:xfrm>
          <a:prstGeom prst="rect">
            <a:avLst/>
          </a:prstGeom>
          <a:noFill/>
        </p:spPr>
        <p:txBody>
          <a:bodyPr wrap="square">
            <a:spAutoFit/>
          </a:bodyPr>
          <a:lstStyle/>
          <a:p>
            <a:pPr algn="just">
              <a:buSzPct val="90000"/>
            </a:pPr>
            <a:r>
              <a:rPr lang="en-US" altLang="zh-CN" sz="2000" b="1" dirty="0">
                <a:latin typeface="Times New Roman" panose="02020603050405020304" pitchFamily="18" charset="0"/>
                <a:cs typeface="Times New Roman" panose="02020603050405020304" pitchFamily="18" charset="0"/>
              </a:rPr>
              <a:t>Ⅰ. </a:t>
            </a:r>
            <a:r>
              <a:rPr lang="en-US" altLang="zh-CN" sz="2000" dirty="0">
                <a:latin typeface="Times New Roman" panose="02020603050405020304" pitchFamily="18" charset="0"/>
                <a:cs typeface="Times New Roman" panose="02020603050405020304" pitchFamily="18" charset="0"/>
              </a:rPr>
              <a:t>In the experiment, we used a total of nine switches and two LED lights.</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Different LED lights will display different colors when different switches are operated. </a:t>
            </a:r>
          </a:p>
          <a:p>
            <a:pPr algn="just">
              <a:buSzPct val="90000"/>
            </a:pPr>
            <a:r>
              <a:rPr lang="en-GB" altLang="zh-CN" sz="2000" b="1" dirty="0">
                <a:latin typeface="Times New Roman" panose="02020603050405020304" pitchFamily="18" charset="0"/>
                <a:cs typeface="Times New Roman" panose="02020603050405020304" pitchFamily="18" charset="0"/>
              </a:rPr>
              <a:t>Ⅱ</a:t>
            </a:r>
            <a:r>
              <a:rPr lang="en-US" altLang="zh-CN" sz="2000" b="1" dirty="0">
                <a:latin typeface="Times New Roman" panose="02020603050405020304" pitchFamily="18" charset="0"/>
                <a:cs typeface="Times New Roman" panose="02020603050405020304" pitchFamily="18" charset="0"/>
              </a:rPr>
              <a:t>.</a:t>
            </a:r>
            <a:r>
              <a:rPr lang="zh-CN" altLang="en-US"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The actual changes to the LED lights and switches are demonstrated in the video. The following table shows the relationship between the color change of the LED light and the switching operation.</a:t>
            </a:r>
            <a:endParaRPr lang="en-GB"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1018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A59BF3A-A69C-8013-F680-E5AC7E63901F}"/>
              </a:ext>
            </a:extLst>
          </p:cNvPr>
          <p:cNvSpPr>
            <a:spLocks noGrp="1"/>
          </p:cNvSpPr>
          <p:nvPr>
            <p:ph idx="1"/>
          </p:nvPr>
        </p:nvSpPr>
        <p:spPr>
          <a:xfrm>
            <a:off x="251520" y="944724"/>
            <a:ext cx="8640960" cy="4968552"/>
          </a:xfrm>
        </p:spPr>
        <p:txBody>
          <a:bodyPr/>
          <a:lstStyle/>
          <a:p>
            <a:r>
              <a:rPr lang="en-GB" altLang="zh-CN" dirty="0">
                <a:latin typeface="Times New Roman" panose="02020603050405020304" pitchFamily="18" charset="0"/>
                <a:cs typeface="Times New Roman" panose="02020603050405020304" pitchFamily="18" charset="0"/>
              </a:rPr>
              <a:t>Is there nay difference in operation when you robot works in polling mode and interrupt mode?</a:t>
            </a:r>
          </a:p>
          <a:p>
            <a:pPr marL="0" indent="0" algn="just">
              <a:buNone/>
            </a:pPr>
            <a:r>
              <a:rPr kumimoji="1" lang="en-US" altLang="zh-CN" sz="2000" dirty="0">
                <a:latin typeface="Times New Roman" panose="02020603050405020304" pitchFamily="18" charset="0"/>
                <a:cs typeface="Times New Roman" panose="02020603050405020304" pitchFamily="18" charset="0"/>
              </a:rPr>
              <a:t>Interrupt is an external component that alerts the CPU to perform a specific action. 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polling is when the CPU constantly checks to determine whether to perform 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specific action. Therefore, polling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 waste a lot of CPU cycles compared to interrupts.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But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if interrupts occur frequently in interrupts mode, the efficiency of the CPU will still be reduced.</a:t>
            </a:r>
          </a:p>
          <a:p>
            <a:pPr marL="0" indent="0" algn="just">
              <a:buNone/>
            </a:pPr>
            <a:r>
              <a:rPr kumimoji="1" lang="en-US" altLang="zh-CN" sz="2000" dirty="0">
                <a:latin typeface="Times New Roman" panose="02020603050405020304" pitchFamily="18" charset="0"/>
                <a:cs typeface="Times New Roman" panose="02020603050405020304" pitchFamily="18" charset="0"/>
              </a:rPr>
              <a:t>During the working process of the robot in polling mode and interrupts mode, it can be clearly found that the response time of the robot in polling mode is longer than that in interrupt mode. In addition, by measuring the clock cycle from the main function to the interrupt function and from the main function to the polling function, it can be found that the cycle in the polling mode is longer.</a:t>
            </a:r>
          </a:p>
          <a:p>
            <a:pPr marL="0" indent="0">
              <a:buNone/>
            </a:pPr>
            <a:endParaRPr kumimoji="1" lang="en-US" altLang="zh-CN" sz="2000" dirty="0">
              <a:latin typeface="Times New Roman" panose="02020603050405020304" pitchFamily="18" charset="0"/>
              <a:cs typeface="Times New Roman" panose="02020603050405020304" pitchFamily="18" charset="0"/>
            </a:endParaRPr>
          </a:p>
          <a:p>
            <a:pPr marL="0" indent="0">
              <a:buNone/>
            </a:pPr>
            <a:endParaRPr kumimoji="1" lang="en-US" altLang="zh-CN" sz="2000" dirty="0">
              <a:latin typeface="Times New Roman" panose="02020603050405020304" pitchFamily="18" charset="0"/>
              <a:cs typeface="Times New Roman" panose="02020603050405020304" pitchFamily="18" charset="0"/>
            </a:endParaRPr>
          </a:p>
          <a:p>
            <a:pPr marL="0" indent="0">
              <a:buNone/>
            </a:pP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F1CEF5A1-744B-653F-79E5-5F886C52E17E}"/>
              </a:ext>
            </a:extLst>
          </p:cNvPr>
          <p:cNvSpPr>
            <a:spLocks noGrp="1"/>
          </p:cNvSpPr>
          <p:nvPr>
            <p:ph type="sldNum" sz="quarter" idx="11"/>
          </p:nvPr>
        </p:nvSpPr>
        <p:spPr/>
        <p:txBody>
          <a:bodyPr/>
          <a:lstStyle/>
          <a:p>
            <a:pPr>
              <a:defRPr/>
            </a:pPr>
            <a:fld id="{C9421E46-382C-4EE9-B45B-87761AE2BCD5}" type="slidenum">
              <a:rPr lang="en-GB" altLang="en-US" smtClean="0"/>
              <a:pPr>
                <a:defRPr/>
              </a:pPr>
              <a:t>12</a:t>
            </a:fld>
            <a:endParaRPr lang="en-GB" altLang="en-US" dirty="0"/>
          </a:p>
        </p:txBody>
      </p:sp>
      <p:sp>
        <p:nvSpPr>
          <p:cNvPr id="5" name="日期占位符 4">
            <a:extLst>
              <a:ext uri="{FF2B5EF4-FFF2-40B4-BE49-F238E27FC236}">
                <a16:creationId xmlns:a16="http://schemas.microsoft.com/office/drawing/2014/main" id="{0E275FA9-E8E8-97D0-871A-A5E79C3C9125}"/>
              </a:ext>
            </a:extLst>
          </p:cNvPr>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Tree>
    <p:extLst>
      <p:ext uri="{BB962C8B-B14F-4D97-AF65-F5344CB8AC3E}">
        <p14:creationId xmlns:p14="http://schemas.microsoft.com/office/powerpoint/2010/main" val="3073373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latin typeface="Times New Roman" panose="02020603050405020304" pitchFamily="18" charset="0"/>
                <a:cs typeface="Times New Roman" panose="02020603050405020304" pitchFamily="18" charset="0"/>
              </a:rPr>
              <a:t>Polling mode analysis</a:t>
            </a:r>
          </a:p>
        </p:txBody>
      </p:sp>
      <p:sp>
        <p:nvSpPr>
          <p:cNvPr id="3" name="Content Placeholder 2"/>
          <p:cNvSpPr>
            <a:spLocks noGrp="1"/>
          </p:cNvSpPr>
          <p:nvPr>
            <p:ph idx="1"/>
          </p:nvPr>
        </p:nvSpPr>
        <p:spPr/>
        <p:txBody>
          <a:bodyPr/>
          <a:lstStyle/>
          <a:p>
            <a:r>
              <a:rPr lang="en-GB" dirty="0">
                <a:latin typeface="Times New Roman" panose="02020603050405020304" pitchFamily="18" charset="0"/>
                <a:cs typeface="Times New Roman" panose="02020603050405020304" pitchFamily="18" charset="0"/>
              </a:rPr>
              <a:t>How do you implement operation of robot with  polling? Why?</a:t>
            </a:r>
          </a:p>
          <a:p>
            <a:pPr marL="0" indent="0" algn="just">
              <a:buNone/>
            </a:pPr>
            <a:r>
              <a:rPr lang="en-GB" sz="2000" dirty="0">
                <a:latin typeface="Times New Roman" panose="02020603050405020304" pitchFamily="18" charset="0"/>
                <a:cs typeface="Times New Roman" panose="02020603050405020304" pitchFamily="18" charset="0"/>
              </a:rPr>
              <a:t>In polling mode, the robot will start the motion and the polling detection of the </a:t>
            </a:r>
            <a:r>
              <a:rPr lang="en-GB" sz="2000" dirty="0" err="1">
                <a:latin typeface="Times New Roman" panose="02020603050405020304" pitchFamily="18" charset="0"/>
                <a:cs typeface="Times New Roman" panose="02020603050405020304" pitchFamily="18" charset="0"/>
              </a:rPr>
              <a:t>Bump_Read_Input</a:t>
            </a:r>
            <a:r>
              <a:rPr lang="en-GB" sz="2000" dirty="0">
                <a:latin typeface="Times New Roman" panose="02020603050405020304" pitchFamily="18" charset="0"/>
                <a:cs typeface="Times New Roman" panose="02020603050405020304" pitchFamily="18" charset="0"/>
              </a:rPr>
              <a:t>() function at the same time. </a:t>
            </a:r>
            <a:r>
              <a:rPr lang="en-US" altLang="zh-CN" sz="2000" dirty="0">
                <a:latin typeface="Times New Roman" panose="02020603050405020304" pitchFamily="18" charset="0"/>
                <a:cs typeface="Times New Roman" panose="02020603050405020304" pitchFamily="18" charset="0"/>
              </a:rPr>
              <a:t>T</a:t>
            </a:r>
            <a:r>
              <a:rPr lang="en-GB" sz="2000" dirty="0">
                <a:latin typeface="Times New Roman" panose="02020603050405020304" pitchFamily="18" charset="0"/>
                <a:cs typeface="Times New Roman" panose="02020603050405020304" pitchFamily="18" charset="0"/>
              </a:rPr>
              <a:t>he robot has 6 bump switches, and when the </a:t>
            </a:r>
            <a:r>
              <a:rPr lang="en-GB" sz="2000" dirty="0" err="1">
                <a:latin typeface="Times New Roman" panose="02020603050405020304" pitchFamily="18" charset="0"/>
                <a:cs typeface="Times New Roman" panose="02020603050405020304" pitchFamily="18" charset="0"/>
              </a:rPr>
              <a:t>Bump_Read_Input</a:t>
            </a:r>
            <a:r>
              <a:rPr lang="en-GB" sz="2000" dirty="0">
                <a:latin typeface="Times New Roman" panose="02020603050405020304" pitchFamily="18" charset="0"/>
                <a:cs typeface="Times New Roman" panose="02020603050405020304" pitchFamily="18" charset="0"/>
              </a:rPr>
              <a:t>() function detects that any bump switch is touched, a state will be generated. For example, 0x6D, 0xAD, 0xCD, 0xE5, 0xE9 and 0xEC. The </a:t>
            </a:r>
            <a:r>
              <a:rPr lang="en-GB" sz="2000" dirty="0" err="1">
                <a:latin typeface="Times New Roman" panose="02020603050405020304" pitchFamily="18" charset="0"/>
                <a:cs typeface="Times New Roman" panose="02020603050405020304" pitchFamily="18" charset="0"/>
              </a:rPr>
              <a:t>checkbumpswitch</a:t>
            </a:r>
            <a:r>
              <a:rPr lang="en-GB" sz="2000" dirty="0">
                <a:latin typeface="Times New Roman" panose="02020603050405020304" pitchFamily="18" charset="0"/>
                <a:cs typeface="Times New Roman" panose="02020603050405020304" pitchFamily="18" charset="0"/>
              </a:rPr>
              <a:t>() function will then be able to determine what the different bump switches will make the robot do.</a:t>
            </a:r>
          </a:p>
          <a:p>
            <a:pPr marL="0" indent="0" algn="just">
              <a:buNone/>
            </a:pPr>
            <a:r>
              <a:rPr lang="en-GB" sz="2000" dirty="0">
                <a:latin typeface="Times New Roman" panose="02020603050405020304" pitchFamily="18" charset="0"/>
                <a:cs typeface="Times New Roman" panose="02020603050405020304" pitchFamily="18" charset="0"/>
              </a:rPr>
              <a:t>Because once the robot detects the switches and bump</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switches</a:t>
            </a:r>
            <a:r>
              <a:rPr lang="en-GB" sz="2000" dirty="0">
                <a:latin typeface="Times New Roman" panose="02020603050405020304" pitchFamily="18" charset="0"/>
                <a:cs typeface="Times New Roman" panose="02020603050405020304" pitchFamily="18" charset="0"/>
              </a:rPr>
              <a:t> during normal operation, it will immediately call the </a:t>
            </a:r>
            <a:r>
              <a:rPr lang="en-GB" sz="2000" dirty="0" err="1">
                <a:latin typeface="Times New Roman" panose="02020603050405020304" pitchFamily="18" charset="0"/>
                <a:cs typeface="Times New Roman" panose="02020603050405020304" pitchFamily="18" charset="0"/>
              </a:rPr>
              <a:t>checkbumpswitch</a:t>
            </a:r>
            <a:r>
              <a:rPr lang="en-GB" sz="2000" dirty="0">
                <a:latin typeface="Times New Roman" panose="02020603050405020304" pitchFamily="18" charset="0"/>
                <a:cs typeface="Times New Roman" panose="02020603050405020304" pitchFamily="18" charset="0"/>
              </a:rPr>
              <a:t>() function to select the operation mode and processing method</a:t>
            </a:r>
            <a:r>
              <a:rPr lang="en-US" sz="2000" dirty="0">
                <a:latin typeface="Times New Roman" panose="02020603050405020304" pitchFamily="18" charset="0"/>
                <a:cs typeface="Times New Roman" panose="02020603050405020304" pitchFamily="18" charset="0"/>
              </a:rPr>
              <a:t>. This allows for quick access to</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results</a:t>
            </a:r>
            <a:r>
              <a:rPr lang="en-GB" sz="2000" dirty="0">
                <a:latin typeface="Times New Roman" panose="02020603050405020304" pitchFamily="18" charset="0"/>
                <a:cs typeface="Times New Roman" panose="02020603050405020304" pitchFamily="18" charset="0"/>
              </a:rPr>
              <a:t>. However</a:t>
            </a:r>
            <a:r>
              <a:rPr lang="en-US" altLang="zh-CN"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i</a:t>
            </a:r>
            <a:r>
              <a:rPr lang="en-GB" sz="2000" dirty="0">
                <a:latin typeface="Times New Roman" panose="02020603050405020304" pitchFamily="18" charset="0"/>
                <a:cs typeface="Times New Roman" panose="02020603050405020304" pitchFamily="18" charset="0"/>
              </a:rPr>
              <a:t>f the robot suddenly receives an interrupt during normal operation, it may cause the previous operation to not be completed normally. Therefore</a:t>
            </a:r>
            <a:r>
              <a:rPr lang="en-US" sz="2000" dirty="0">
                <a:latin typeface="Times New Roman" panose="02020603050405020304" pitchFamily="18" charset="0"/>
                <a:cs typeface="Times New Roman" panose="02020603050405020304" pitchFamily="18" charset="0"/>
              </a:rPr>
              <a:t>,</a:t>
            </a:r>
            <a:r>
              <a:rPr lang="en-GB" sz="2000" dirty="0">
                <a:latin typeface="Times New Roman" panose="02020603050405020304" pitchFamily="18" charset="0"/>
                <a:cs typeface="Times New Roman" panose="02020603050405020304" pitchFamily="18" charset="0"/>
              </a:rPr>
              <a:t> the </a:t>
            </a:r>
            <a:r>
              <a:rPr lang="en-GB" sz="2000" dirty="0" err="1">
                <a:latin typeface="Times New Roman" panose="02020603050405020304" pitchFamily="18" charset="0"/>
                <a:cs typeface="Times New Roman" panose="02020603050405020304" pitchFamily="18" charset="0"/>
              </a:rPr>
              <a:t>checkbumpswitch</a:t>
            </a:r>
            <a:r>
              <a:rPr lang="en-GB" sz="2000" dirty="0">
                <a:latin typeface="Times New Roman" panose="02020603050405020304" pitchFamily="18" charset="0"/>
                <a:cs typeface="Times New Roman" panose="02020603050405020304" pitchFamily="18" charset="0"/>
              </a:rPr>
              <a:t>() function may need to wait for the interrupt to end before it can proceed normally. This is not a method that can effectively improve the CPU utilization.</a:t>
            </a:r>
          </a:p>
        </p:txBody>
      </p:sp>
      <p:sp>
        <p:nvSpPr>
          <p:cNvPr id="4" name="Slide Number Placeholder 3"/>
          <p:cNvSpPr>
            <a:spLocks noGrp="1"/>
          </p:cNvSpPr>
          <p:nvPr>
            <p:ph type="sldNum" sz="quarter" idx="11"/>
          </p:nvPr>
        </p:nvSpPr>
        <p:spPr/>
        <p:txBody>
          <a:bodyPr/>
          <a:lstStyle/>
          <a:p>
            <a:pPr>
              <a:defRPr/>
            </a:pPr>
            <a:fld id="{C9421E46-382C-4EE9-B45B-87761AE2BCD5}" type="slidenum">
              <a:rPr lang="en-GB" altLang="en-US" smtClean="0"/>
              <a:pPr>
                <a:defRPr/>
              </a:pPr>
              <a:t>13</a:t>
            </a:fld>
            <a:endParaRPr lang="en-GB" altLang="en-US" dirty="0"/>
          </a:p>
        </p:txBody>
      </p:sp>
      <p:sp>
        <p:nvSpPr>
          <p:cNvPr id="5" name="Date Placeholder 4"/>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Tree>
    <p:extLst>
      <p:ext uri="{BB962C8B-B14F-4D97-AF65-F5344CB8AC3E}">
        <p14:creationId xmlns:p14="http://schemas.microsoft.com/office/powerpoint/2010/main" val="1857466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01BE1C2-08E4-5794-4846-9372F8731A79}"/>
              </a:ext>
            </a:extLst>
          </p:cNvPr>
          <p:cNvSpPr>
            <a:spLocks noGrp="1"/>
          </p:cNvSpPr>
          <p:nvPr>
            <p:ph idx="1"/>
          </p:nvPr>
        </p:nvSpPr>
        <p:spPr/>
        <p:txBody>
          <a:bodyPr/>
          <a:lstStyle/>
          <a:p>
            <a:r>
              <a:rPr lang="en-GB" altLang="zh-CN" dirty="0">
                <a:latin typeface="Times New Roman" panose="02020603050405020304" pitchFamily="18" charset="0"/>
                <a:cs typeface="Times New Roman" panose="02020603050405020304" pitchFamily="18" charset="0"/>
              </a:rPr>
              <a:t>How do you implement operation of robot with  interrupts? Why?</a:t>
            </a:r>
          </a:p>
          <a:p>
            <a:pPr marL="0" indent="0" algn="just">
              <a:buNone/>
            </a:pPr>
            <a:r>
              <a:rPr lang="en-US" altLang="zh-CN" sz="1800" dirty="0">
                <a:latin typeface="Times New Roman" panose="02020603050405020304" pitchFamily="18" charset="0"/>
                <a:cs typeface="Times New Roman" panose="02020603050405020304" pitchFamily="18" charset="0"/>
              </a:rPr>
              <a:t>We design two models(</a:t>
            </a:r>
            <a:r>
              <a:rPr lang="en-US" altLang="zh-CN" sz="1800" dirty="0" err="1">
                <a:latin typeface="Times New Roman" panose="02020603050405020304" pitchFamily="18" charset="0"/>
                <a:cs typeface="Times New Roman" panose="02020603050405020304" pitchFamily="18" charset="0"/>
              </a:rPr>
              <a:t>Motor_Route</a:t>
            </a:r>
            <a:r>
              <a:rPr lang="en-US" altLang="zh-CN" sz="1800" dirty="0">
                <a:latin typeface="Times New Roman" panose="02020603050405020304" pitchFamily="18" charset="0"/>
                <a:cs typeface="Times New Roman" panose="02020603050405020304" pitchFamily="18" charset="0"/>
              </a:rPr>
              <a:t>, </a:t>
            </a:r>
            <a:r>
              <a:rPr lang="en-US" altLang="zh-CN" sz="1800" dirty="0" err="1">
                <a:latin typeface="Times New Roman" panose="02020603050405020304" pitchFamily="18" charset="0"/>
                <a:cs typeface="Times New Roman" panose="02020603050405020304" pitchFamily="18" charset="0"/>
              </a:rPr>
              <a:t>Motor_ForwardSimple</a:t>
            </a:r>
            <a:r>
              <a:rPr lang="en-US" altLang="zh-CN" sz="1800" dirty="0">
                <a:latin typeface="Times New Roman" panose="02020603050405020304" pitchFamily="18" charset="0"/>
                <a:cs typeface="Times New Roman" panose="02020603050405020304" pitchFamily="18" charset="0"/>
              </a:rPr>
              <a:t>) which run a robot in different routes. We have two interruptions(PORT1_IRQHandler, PORT4_IRQHandler) which PORT1_IRQHandler to do pattern detection and switch, and PORT4_IRQHandler completes the task in the corresponding mode. When the MODE_SW1 or MODE_SW2 is pressed, the interrupt(PORT1_IRQHandler) occurs to complete the mode detection and switch. If the Mode_SW1 is detected, the robot operates the predefined route(</a:t>
            </a:r>
            <a:r>
              <a:rPr lang="en-US" altLang="zh-CN" sz="1800" dirty="0" err="1">
                <a:latin typeface="Times New Roman" panose="02020603050405020304" pitchFamily="18" charset="0"/>
                <a:cs typeface="Times New Roman" panose="02020603050405020304" pitchFamily="18" charset="0"/>
              </a:rPr>
              <a:t>Motor_Route</a:t>
            </a:r>
            <a:r>
              <a:rPr lang="en-US" altLang="zh-CN" sz="1800" dirty="0">
                <a:latin typeface="Times New Roman" panose="02020603050405020304" pitchFamily="18" charset="0"/>
                <a:cs typeface="Times New Roman" panose="02020603050405020304" pitchFamily="18" charset="0"/>
              </a:rPr>
              <a:t>, circle), and when the bump switch is pressed. The interrupt(PORT4_IRQHandler) occurs, and the robot stops immediately. If the MODE_SW2 is detected, the robot operates freely (straight), and when the bump switch is pressed, the interrupt(PORT4_IRQHandler) occurs, and the robot immediately goes backward, turns, and moves forward(</a:t>
            </a:r>
            <a:r>
              <a:rPr lang="en-US" altLang="zh-CN" sz="1800" dirty="0" err="1">
                <a:latin typeface="Times New Roman" panose="02020603050405020304" pitchFamily="18" charset="0"/>
                <a:cs typeface="Times New Roman" panose="02020603050405020304" pitchFamily="18" charset="0"/>
              </a:rPr>
              <a:t>Motor_ForwardSimple</a:t>
            </a:r>
            <a:r>
              <a:rPr lang="en-US" altLang="zh-CN" sz="1800" dirty="0">
                <a:latin typeface="Times New Roman" panose="02020603050405020304" pitchFamily="18" charset="0"/>
                <a:cs typeface="Times New Roman" panose="02020603050405020304" pitchFamily="18" charset="0"/>
              </a:rPr>
              <a:t>, straight). At the same time, due to the different bump switches(case 0x02, 0x06, 0x08, 0x0C, 0x0E, 0x10), the robot will have different lighting colors and turn different angles.</a:t>
            </a:r>
          </a:p>
          <a:p>
            <a:pPr marL="0" indent="0" algn="just">
              <a:buNone/>
            </a:pPr>
            <a:r>
              <a:rPr lang="en-US" altLang="zh-CN" sz="1800" dirty="0">
                <a:latin typeface="Times New Roman" panose="02020603050405020304" pitchFamily="18" charset="0"/>
                <a:cs typeface="Times New Roman" panose="02020603050405020304" pitchFamily="18" charset="0"/>
              </a:rPr>
              <a:t>We use two interruptions can achieve mode switch and bump detection at any time. This is extremely sensible. Because in real life, the reaction speed of the machine is very important, the slow response may bring some disaster.</a:t>
            </a:r>
          </a:p>
          <a:p>
            <a:pPr marL="0" indent="0">
              <a:buNone/>
            </a:pPr>
            <a:endParaRPr lang="en-GB" altLang="zh-CN" dirty="0">
              <a:latin typeface="Times New Roman" panose="02020603050405020304" pitchFamily="18" charset="0"/>
              <a:cs typeface="Times New Roman" panose="02020603050405020304" pitchFamily="18" charset="0"/>
            </a:endParaRPr>
          </a:p>
          <a:p>
            <a:pPr marL="0" indent="0">
              <a:buNone/>
            </a:pPr>
            <a:endParaRPr kumimoji="1" lang="zh-CN" altLang="en-US"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DAD4A1C8-64E5-E864-281C-CD12E759AB7D}"/>
              </a:ext>
            </a:extLst>
          </p:cNvPr>
          <p:cNvSpPr>
            <a:spLocks noGrp="1"/>
          </p:cNvSpPr>
          <p:nvPr>
            <p:ph type="sldNum" sz="quarter" idx="11"/>
          </p:nvPr>
        </p:nvSpPr>
        <p:spPr/>
        <p:txBody>
          <a:bodyPr/>
          <a:lstStyle/>
          <a:p>
            <a:pPr>
              <a:defRPr/>
            </a:pPr>
            <a:fld id="{C9421E46-382C-4EE9-B45B-87761AE2BCD5}" type="slidenum">
              <a:rPr lang="en-GB" altLang="en-US" smtClean="0"/>
              <a:pPr>
                <a:defRPr/>
              </a:pPr>
              <a:t>14</a:t>
            </a:fld>
            <a:endParaRPr lang="en-GB" altLang="en-US" dirty="0"/>
          </a:p>
        </p:txBody>
      </p:sp>
      <p:sp>
        <p:nvSpPr>
          <p:cNvPr id="5" name="日期占位符 4">
            <a:extLst>
              <a:ext uri="{FF2B5EF4-FFF2-40B4-BE49-F238E27FC236}">
                <a16:creationId xmlns:a16="http://schemas.microsoft.com/office/drawing/2014/main" id="{43754B20-5F21-AA3A-2E49-6A0A9C8FE8EB}"/>
              </a:ext>
            </a:extLst>
          </p:cNvPr>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
        <p:nvSpPr>
          <p:cNvPr id="6" name="Title 1">
            <a:extLst>
              <a:ext uri="{FF2B5EF4-FFF2-40B4-BE49-F238E27FC236}">
                <a16:creationId xmlns:a16="http://schemas.microsoft.com/office/drawing/2014/main" id="{567F90EE-6788-8021-3109-475A76776A38}"/>
              </a:ext>
            </a:extLst>
          </p:cNvPr>
          <p:cNvSpPr>
            <a:spLocks noGrp="1"/>
          </p:cNvSpPr>
          <p:nvPr>
            <p:ph type="title"/>
          </p:nvPr>
        </p:nvSpPr>
        <p:spPr>
          <a:xfrm>
            <a:off x="241300" y="765175"/>
            <a:ext cx="8651875" cy="576263"/>
          </a:xfrm>
        </p:spPr>
        <p:txBody>
          <a:bodyPr/>
          <a:lstStyle/>
          <a:p>
            <a:r>
              <a:rPr lang="en-US" altLang="zh-CN" b="1" dirty="0">
                <a:latin typeface="Times New Roman" panose="02020603050405020304" pitchFamily="18" charset="0"/>
                <a:cs typeface="Times New Roman" panose="02020603050405020304" pitchFamily="18" charset="0"/>
              </a:rPr>
              <a:t>Interrupt</a:t>
            </a:r>
            <a:r>
              <a:rPr lang="en-GB" b="1" dirty="0">
                <a:latin typeface="Times New Roman" panose="02020603050405020304" pitchFamily="18" charset="0"/>
                <a:cs typeface="Times New Roman" panose="02020603050405020304" pitchFamily="18" charset="0"/>
              </a:rPr>
              <a:t> mode analysis</a:t>
            </a:r>
          </a:p>
        </p:txBody>
      </p:sp>
    </p:spTree>
    <p:extLst>
      <p:ext uri="{BB962C8B-B14F-4D97-AF65-F5344CB8AC3E}">
        <p14:creationId xmlns:p14="http://schemas.microsoft.com/office/powerpoint/2010/main" val="30042029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b="1" dirty="0">
                <a:latin typeface="Times New Roman" panose="02020603050405020304" pitchFamily="18" charset="0"/>
                <a:cs typeface="Times New Roman" panose="02020603050405020304" pitchFamily="18" charset="0"/>
              </a:rPr>
              <a:t>Delays analysis</a:t>
            </a:r>
          </a:p>
        </p:txBody>
      </p:sp>
      <p:sp>
        <p:nvSpPr>
          <p:cNvPr id="3" name="Content Placeholder 2"/>
          <p:cNvSpPr>
            <a:spLocks noGrp="1"/>
          </p:cNvSpPr>
          <p:nvPr>
            <p:ph idx="1"/>
          </p:nvPr>
        </p:nvSpPr>
        <p:spPr/>
        <p:txBody>
          <a:bodyPr/>
          <a:lstStyle/>
          <a:p>
            <a:r>
              <a:rPr lang="en-GB" dirty="0">
                <a:latin typeface="Times New Roman" panose="02020603050405020304" pitchFamily="18" charset="0"/>
                <a:cs typeface="Times New Roman" panose="02020603050405020304" pitchFamily="18" charset="0"/>
              </a:rPr>
              <a:t>Where have delays been used? Why?</a:t>
            </a:r>
          </a:p>
          <a:p>
            <a:endParaRPr lang="en-GB" dirty="0">
              <a:latin typeface="Times New Roman" panose="02020603050405020304" pitchFamily="18" charset="0"/>
              <a:cs typeface="Times New Roman" panose="02020603050405020304" pitchFamily="18" charset="0"/>
            </a:endParaRPr>
          </a:p>
          <a:p>
            <a:r>
              <a:rPr lang="en-US" altLang="zh-CN" sz="2000" dirty="0">
                <a:latin typeface="Times New Roman" panose="02020603050405020304" pitchFamily="18" charset="0"/>
                <a:cs typeface="Times New Roman" panose="02020603050405020304" pitchFamily="18" charset="0"/>
              </a:rPr>
              <a:t>We use delay in different pleases in “</a:t>
            </a:r>
            <a:r>
              <a:rPr lang="en-US" altLang="zh-CN" sz="2000" dirty="0" err="1">
                <a:latin typeface="Times New Roman" panose="02020603050405020304" pitchFamily="18" charset="0"/>
                <a:cs typeface="Times New Roman" panose="02020603050405020304" pitchFamily="18" charset="0"/>
              </a:rPr>
              <a:t>motor.c</a:t>
            </a:r>
            <a:r>
              <a:rPr lang="en-US" altLang="zh-CN" sz="2000" dirty="0">
                <a:latin typeface="Times New Roman" panose="02020603050405020304" pitchFamily="18" charset="0"/>
                <a:cs typeface="Times New Roman" panose="02020603050405020304" pitchFamily="18" charset="0"/>
              </a:rPr>
              <a:t>”, “</a:t>
            </a:r>
            <a:r>
              <a:rPr lang="en-GB" sz="2000" dirty="0">
                <a:latin typeface="Times New Roman" panose="02020603050405020304" pitchFamily="18" charset="0"/>
                <a:cs typeface="Times New Roman" panose="02020603050405020304" pitchFamily="18" charset="0"/>
              </a:rPr>
              <a:t>PORT4_IRQHandler” function, “</a:t>
            </a:r>
            <a:r>
              <a:rPr lang="en-GB" sz="2000" dirty="0" err="1">
                <a:latin typeface="Times New Roman" panose="02020603050405020304" pitchFamily="18" charset="0"/>
                <a:cs typeface="Times New Roman" panose="02020603050405020304" pitchFamily="18" charset="0"/>
              </a:rPr>
              <a:t>checkbumpswitch”function</a:t>
            </a:r>
            <a:r>
              <a:rPr lang="en-GB" sz="2000" dirty="0">
                <a:latin typeface="Times New Roman" panose="02020603050405020304" pitchFamily="18" charset="0"/>
                <a:cs typeface="Times New Roman" panose="02020603050405020304" pitchFamily="18" charset="0"/>
              </a:rPr>
              <a:t>, the init stage and the main polling.</a:t>
            </a:r>
          </a:p>
          <a:p>
            <a:r>
              <a:rPr lang="en-GB" sz="2000" dirty="0">
                <a:latin typeface="Times New Roman" panose="02020603050405020304" pitchFamily="18" charset="0"/>
                <a:cs typeface="Times New Roman" panose="02020603050405020304" pitchFamily="18" charset="0"/>
              </a:rPr>
              <a:t>The delay is used for four purposes.</a:t>
            </a:r>
          </a:p>
          <a:p>
            <a:pPr lvl="1"/>
            <a:r>
              <a:rPr lang="en-GB" sz="2000" dirty="0">
                <a:latin typeface="Times New Roman" panose="02020603050405020304" pitchFamily="18" charset="0"/>
                <a:cs typeface="Times New Roman" panose="02020603050405020304" pitchFamily="18" charset="0"/>
              </a:rPr>
              <a:t>Implement motor duty cycle control to control motor speed -&gt; </a:t>
            </a:r>
            <a:r>
              <a:rPr lang="en-GB" sz="2000" dirty="0" err="1">
                <a:latin typeface="Times New Roman" panose="02020603050405020304" pitchFamily="18" charset="0"/>
                <a:cs typeface="Times New Roman" panose="02020603050405020304" pitchFamily="18" charset="0"/>
              </a:rPr>
              <a:t>motor.c</a:t>
            </a:r>
            <a:endParaRPr lang="en-GB" sz="2000" dirty="0">
              <a:latin typeface="Times New Roman" panose="02020603050405020304" pitchFamily="18" charset="0"/>
              <a:cs typeface="Times New Roman" panose="02020603050405020304" pitchFamily="18" charset="0"/>
            </a:endParaRPr>
          </a:p>
          <a:p>
            <a:pPr lvl="1"/>
            <a:r>
              <a:rPr lang="en-GB" sz="2000" dirty="0">
                <a:latin typeface="Times New Roman" panose="02020603050405020304" pitchFamily="18" charset="0"/>
                <a:cs typeface="Times New Roman" panose="02020603050405020304" pitchFamily="18" charset="0"/>
              </a:rPr>
              <a:t> we can also use this way to control the LED blink -&gt; PORT4_IRQHandler function and </a:t>
            </a:r>
            <a:r>
              <a:rPr lang="en-GB" sz="2000" dirty="0" err="1">
                <a:latin typeface="Times New Roman" panose="02020603050405020304" pitchFamily="18" charset="0"/>
                <a:cs typeface="Times New Roman" panose="02020603050405020304" pitchFamily="18" charset="0"/>
              </a:rPr>
              <a:t>checkbumoswitch</a:t>
            </a:r>
            <a:r>
              <a:rPr lang="en-GB" sz="2000" dirty="0">
                <a:latin typeface="Times New Roman" panose="02020603050405020304" pitchFamily="18" charset="0"/>
                <a:cs typeface="Times New Roman" panose="02020603050405020304" pitchFamily="18" charset="0"/>
              </a:rPr>
              <a:t> function</a:t>
            </a:r>
          </a:p>
          <a:p>
            <a:pPr lvl="1"/>
            <a:r>
              <a:rPr lang="en-GB" sz="2000" dirty="0">
                <a:latin typeface="Times New Roman" panose="02020603050405020304" pitchFamily="18" charset="0"/>
                <a:cs typeface="Times New Roman" panose="02020603050405020304" pitchFamily="18" charset="0"/>
              </a:rPr>
              <a:t>Wait for the system init finish -&gt; init stage</a:t>
            </a:r>
          </a:p>
          <a:p>
            <a:pPr lvl="1"/>
            <a:r>
              <a:rPr lang="en-GB" sz="2000" dirty="0">
                <a:latin typeface="Times New Roman" panose="02020603050405020304" pitchFamily="18" charset="0"/>
                <a:cs typeface="Times New Roman" panose="02020603050405020304" pitchFamily="18" charset="0"/>
              </a:rPr>
              <a:t>Realization of waiting without any operation (To prevent data read errors caused by too fast polling speed) -&gt; main polling (especially in the while loop)</a:t>
            </a:r>
          </a:p>
          <a:p>
            <a:pPr lvl="1"/>
            <a:endParaRPr lang="en-GB" sz="17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1"/>
          </p:nvPr>
        </p:nvSpPr>
        <p:spPr/>
        <p:txBody>
          <a:bodyPr/>
          <a:lstStyle/>
          <a:p>
            <a:pPr>
              <a:defRPr/>
            </a:pPr>
            <a:fld id="{C9421E46-382C-4EE9-B45B-87761AE2BCD5}" type="slidenum">
              <a:rPr lang="en-GB" altLang="en-US" smtClean="0"/>
              <a:pPr>
                <a:defRPr/>
              </a:pPr>
              <a:t>15</a:t>
            </a:fld>
            <a:endParaRPr lang="en-GB" altLang="en-US" dirty="0"/>
          </a:p>
        </p:txBody>
      </p:sp>
      <p:sp>
        <p:nvSpPr>
          <p:cNvPr id="5" name="Date Placeholder 4"/>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Tree>
    <p:extLst>
      <p:ext uri="{BB962C8B-B14F-4D97-AF65-F5344CB8AC3E}">
        <p14:creationId xmlns:p14="http://schemas.microsoft.com/office/powerpoint/2010/main" val="36997677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2593C0-7EA9-DCA3-3414-68ADB55D3E63}"/>
              </a:ext>
            </a:extLst>
          </p:cNvPr>
          <p:cNvSpPr>
            <a:spLocks noGrp="1"/>
          </p:cNvSpPr>
          <p:nvPr>
            <p:ph type="title"/>
          </p:nvPr>
        </p:nvSpPr>
        <p:spPr/>
        <p:txBody>
          <a:bodyPr/>
          <a:lstStyle/>
          <a:p>
            <a:r>
              <a:rPr lang="en-GB" altLang="zh-CN" b="1" dirty="0">
                <a:latin typeface="Times New Roman" panose="02020603050405020304" pitchFamily="18" charset="0"/>
                <a:cs typeface="Times New Roman" panose="02020603050405020304" pitchFamily="18" charset="0"/>
              </a:rPr>
              <a:t>Optimize</a:t>
            </a:r>
            <a:endParaRPr lang="zh-CN" altLang="en-US" b="1"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2640B4DA-CA0B-1C14-BC64-6AD43EB93C16}"/>
              </a:ext>
            </a:extLst>
          </p:cNvPr>
          <p:cNvSpPr>
            <a:spLocks noGrp="1"/>
          </p:cNvSpPr>
          <p:nvPr>
            <p:ph idx="1"/>
          </p:nvPr>
        </p:nvSpPr>
        <p:spPr/>
        <p:txBody>
          <a:bodyPr/>
          <a:lstStyle/>
          <a:p>
            <a:r>
              <a:rPr lang="en-GB" altLang="zh-CN" dirty="0">
                <a:latin typeface="Times New Roman" panose="02020603050405020304" pitchFamily="18" charset="0"/>
                <a:cs typeface="Times New Roman" panose="02020603050405020304" pitchFamily="18" charset="0"/>
              </a:rPr>
              <a:t>How have you kept the ISRs minimal?</a:t>
            </a:r>
          </a:p>
          <a:p>
            <a:endParaRPr kumimoji="1" lang="en-GB" altLang="zh-CN" dirty="0">
              <a:latin typeface="Times New Roman" panose="02020603050405020304" pitchFamily="18" charset="0"/>
              <a:cs typeface="Times New Roman" panose="02020603050405020304" pitchFamily="18" charset="0"/>
            </a:endParaRPr>
          </a:p>
          <a:p>
            <a:r>
              <a:rPr kumimoji="1" lang="en-GB" altLang="zh-CN" dirty="0">
                <a:latin typeface="Times New Roman" panose="02020603050405020304" pitchFamily="18" charset="0"/>
                <a:cs typeface="Times New Roman" panose="02020603050405020304" pitchFamily="18" charset="0"/>
              </a:rPr>
              <a:t>We have </a:t>
            </a:r>
            <a:r>
              <a:rPr kumimoji="1" lang="en-GB" altLang="zh-CN">
                <a:latin typeface="Times New Roman" panose="02020603050405020304" pitchFamily="18" charset="0"/>
                <a:cs typeface="Times New Roman" panose="02020603050405020304" pitchFamily="18" charset="0"/>
              </a:rPr>
              <a:t>two ways </a:t>
            </a:r>
            <a:r>
              <a:rPr kumimoji="1" lang="en-GB" altLang="zh-CN" dirty="0">
                <a:latin typeface="Times New Roman" panose="02020603050405020304" pitchFamily="18" charset="0"/>
                <a:cs typeface="Times New Roman" panose="02020603050405020304" pitchFamily="18" charset="0"/>
              </a:rPr>
              <a:t>to optimize the ISR in order to keep it minimal</a:t>
            </a:r>
          </a:p>
          <a:p>
            <a:pPr lvl="1"/>
            <a:r>
              <a:rPr kumimoji="1" lang="en-GB" altLang="zh-CN" dirty="0">
                <a:solidFill>
                  <a:schemeClr val="tx1"/>
                </a:solidFill>
                <a:latin typeface="Times New Roman" panose="02020603050405020304" pitchFamily="18" charset="0"/>
                <a:cs typeface="Times New Roman" panose="02020603050405020304" pitchFamily="18" charset="0"/>
              </a:rPr>
              <a:t>The most time-consuming task in the interrupt is to control the </a:t>
            </a:r>
            <a:r>
              <a:rPr kumimoji="1" lang="en-GB" altLang="zh-CN" dirty="0" err="1">
                <a:solidFill>
                  <a:schemeClr val="tx1"/>
                </a:solidFill>
                <a:latin typeface="Times New Roman" panose="02020603050405020304" pitchFamily="18" charset="0"/>
                <a:cs typeface="Times New Roman" panose="02020603050405020304" pitchFamily="18" charset="0"/>
              </a:rPr>
              <a:t>color</a:t>
            </a:r>
            <a:r>
              <a:rPr kumimoji="1" lang="en-GB" altLang="zh-CN" dirty="0">
                <a:solidFill>
                  <a:schemeClr val="tx1"/>
                </a:solidFill>
                <a:latin typeface="Times New Roman" panose="02020603050405020304" pitchFamily="18" charset="0"/>
                <a:cs typeface="Times New Roman" panose="02020603050405020304" pitchFamily="18" charset="0"/>
              </a:rPr>
              <a:t> shift of the LED, followed by the switching of the motor high and low levels so that the motor outputs a PWM signal. These two tasks I think can be optimized by </a:t>
            </a:r>
            <a:r>
              <a:rPr kumimoji="1" lang="en-GB" altLang="zh-CN" b="1" dirty="0">
                <a:latin typeface="Times New Roman" panose="02020603050405020304" pitchFamily="18" charset="0"/>
                <a:cs typeface="Times New Roman" panose="02020603050405020304" pitchFamily="18" charset="0"/>
              </a:rPr>
              <a:t>using timer and timer interrupts</a:t>
            </a:r>
            <a:r>
              <a:rPr kumimoji="1" lang="en-GB" altLang="zh-CN" dirty="0">
                <a:latin typeface="Times New Roman" panose="02020603050405020304" pitchFamily="18" charset="0"/>
                <a:cs typeface="Times New Roman" panose="02020603050405020304" pitchFamily="18" charset="0"/>
              </a:rPr>
              <a:t>, </a:t>
            </a:r>
            <a:r>
              <a:rPr kumimoji="1" lang="en-GB" altLang="zh-CN" b="1" dirty="0">
                <a:latin typeface="Times New Roman" panose="02020603050405020304" pitchFamily="18" charset="0"/>
                <a:cs typeface="Times New Roman" panose="02020603050405020304" pitchFamily="18" charset="0"/>
              </a:rPr>
              <a:t>and timer-controlled PWM signals</a:t>
            </a:r>
            <a:r>
              <a:rPr kumimoji="1" lang="en-GB" altLang="zh-CN" dirty="0">
                <a:latin typeface="Times New Roman" panose="02020603050405020304" pitchFamily="18" charset="0"/>
                <a:cs typeface="Times New Roman" panose="02020603050405020304" pitchFamily="18" charset="0"/>
              </a:rPr>
              <a:t>, </a:t>
            </a:r>
            <a:r>
              <a:rPr kumimoji="1" lang="en-GB" altLang="zh-CN" dirty="0">
                <a:solidFill>
                  <a:schemeClr val="tx1"/>
                </a:solidFill>
                <a:latin typeface="Times New Roman" panose="02020603050405020304" pitchFamily="18" charset="0"/>
                <a:cs typeface="Times New Roman" panose="02020603050405020304" pitchFamily="18" charset="0"/>
              </a:rPr>
              <a:t>which can greatly reduce the overall running time of the interrupts. E.g. </a:t>
            </a:r>
            <a:r>
              <a:rPr kumimoji="1" lang="en-US" altLang="zh-CN" dirty="0">
                <a:solidFill>
                  <a:schemeClr val="tx1"/>
                </a:solidFill>
                <a:latin typeface="Times New Roman" panose="02020603050405020304" pitchFamily="18" charset="0"/>
                <a:cs typeface="Times New Roman" panose="02020603050405020304" pitchFamily="18" charset="0"/>
              </a:rPr>
              <a:t>PWM_Init12</a:t>
            </a:r>
            <a:r>
              <a:rPr kumimoji="1" lang="en-GB" altLang="zh-CN" dirty="0">
                <a:solidFill>
                  <a:schemeClr val="tx1"/>
                </a:solidFill>
                <a:latin typeface="Times New Roman" panose="02020603050405020304" pitchFamily="18" charset="0"/>
                <a:cs typeface="Times New Roman" panose="02020603050405020304" pitchFamily="18" charset="0"/>
              </a:rPr>
              <a:t>(),</a:t>
            </a:r>
            <a:r>
              <a:rPr kumimoji="1" lang="zh-CN" altLang="en-US" dirty="0">
                <a:solidFill>
                  <a:schemeClr val="tx1"/>
                </a:solidFill>
                <a:latin typeface="Times New Roman" panose="02020603050405020304" pitchFamily="18" charset="0"/>
                <a:cs typeface="Times New Roman" panose="02020603050405020304" pitchFamily="18" charset="0"/>
              </a:rPr>
              <a:t> </a:t>
            </a:r>
            <a:r>
              <a:rPr kumimoji="1" lang="en-US" altLang="zh-CN" dirty="0">
                <a:solidFill>
                  <a:schemeClr val="tx1"/>
                </a:solidFill>
                <a:latin typeface="Times New Roman" panose="02020603050405020304" pitchFamily="18" charset="0"/>
                <a:cs typeface="Times New Roman" panose="02020603050405020304" pitchFamily="18" charset="0"/>
              </a:rPr>
              <a:t>TimerA2_Init(), TA2_0_IRQHandler()</a:t>
            </a:r>
          </a:p>
          <a:p>
            <a:pPr lvl="1"/>
            <a:r>
              <a:rPr kumimoji="1" lang="en-US" altLang="zh-CN" dirty="0">
                <a:solidFill>
                  <a:schemeClr val="tx1"/>
                </a:solidFill>
                <a:latin typeface="Times New Roman" panose="02020603050405020304" pitchFamily="18" charset="0"/>
                <a:cs typeface="Times New Roman" panose="02020603050405020304" pitchFamily="18" charset="0"/>
              </a:rPr>
              <a:t>Another way is to set </a:t>
            </a:r>
            <a:r>
              <a:rPr kumimoji="1" lang="en-US" altLang="zh-CN" b="1" dirty="0">
                <a:solidFill>
                  <a:srgbClr val="9A1D2B"/>
                </a:solidFill>
                <a:latin typeface="Times New Roman" panose="02020603050405020304" pitchFamily="18" charset="0"/>
                <a:cs typeface="Times New Roman" panose="02020603050405020304" pitchFamily="18" charset="0"/>
              </a:rPr>
              <a:t>more flags in the interrupts</a:t>
            </a:r>
            <a:r>
              <a:rPr kumimoji="1" lang="en-US" altLang="zh-CN" dirty="0">
                <a:solidFill>
                  <a:schemeClr val="tx1"/>
                </a:solidFill>
                <a:latin typeface="Times New Roman" panose="02020603050405020304" pitchFamily="18" charset="0"/>
                <a:cs typeface="Times New Roman" panose="02020603050405020304" pitchFamily="18" charset="0"/>
              </a:rPr>
              <a:t>, we just change the flags in the interrupts, and the main polling keep checking the status of the flags to do different kind of tasks. This way can also minimal the interrupts time.</a:t>
            </a:r>
            <a:endParaRPr kumimoji="1" lang="en-GB" altLang="zh-CN" dirty="0">
              <a:solidFill>
                <a:schemeClr val="tx1"/>
              </a:solidFill>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DC4809FE-0642-F451-C55D-1C8E0CD41951}"/>
              </a:ext>
            </a:extLst>
          </p:cNvPr>
          <p:cNvSpPr>
            <a:spLocks noGrp="1"/>
          </p:cNvSpPr>
          <p:nvPr>
            <p:ph type="sldNum" sz="quarter" idx="11"/>
          </p:nvPr>
        </p:nvSpPr>
        <p:spPr/>
        <p:txBody>
          <a:bodyPr/>
          <a:lstStyle/>
          <a:p>
            <a:pPr>
              <a:defRPr/>
            </a:pPr>
            <a:fld id="{C9421E46-382C-4EE9-B45B-87761AE2BCD5}" type="slidenum">
              <a:rPr lang="en-GB" altLang="en-US" smtClean="0"/>
              <a:pPr>
                <a:defRPr/>
              </a:pPr>
              <a:t>16</a:t>
            </a:fld>
            <a:endParaRPr lang="en-GB" altLang="en-US" dirty="0"/>
          </a:p>
        </p:txBody>
      </p:sp>
      <p:sp>
        <p:nvSpPr>
          <p:cNvPr id="5" name="日期占位符 4">
            <a:extLst>
              <a:ext uri="{FF2B5EF4-FFF2-40B4-BE49-F238E27FC236}">
                <a16:creationId xmlns:a16="http://schemas.microsoft.com/office/drawing/2014/main" id="{E7567FEC-FF10-FBE5-775D-8F993CA78156}"/>
              </a:ext>
            </a:extLst>
          </p:cNvPr>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Tree>
    <p:extLst>
      <p:ext uri="{BB962C8B-B14F-4D97-AF65-F5344CB8AC3E}">
        <p14:creationId xmlns:p14="http://schemas.microsoft.com/office/powerpoint/2010/main" val="2110370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b="1" dirty="0">
                <a:latin typeface="Times New Roman" panose="02020603050405020304" pitchFamily="18" charset="0"/>
                <a:cs typeface="Times New Roman" panose="02020603050405020304" pitchFamily="18" charset="0"/>
              </a:rPr>
              <a:t>CPU Usage </a:t>
            </a:r>
            <a:r>
              <a:rPr lang="en-GB" b="1" dirty="0">
                <a:solidFill>
                  <a:srgbClr val="0070C0"/>
                </a:solidFill>
                <a:latin typeface="Times New Roman" panose="02020603050405020304" pitchFamily="18" charset="0"/>
                <a:cs typeface="Times New Roman" panose="02020603050405020304" pitchFamily="18" charset="0"/>
              </a:rPr>
              <a:t>– I</a:t>
            </a:r>
            <a:r>
              <a:rPr lang="en-US" altLang="zh-CN" b="1" dirty="0" err="1">
                <a:solidFill>
                  <a:srgbClr val="0070C0"/>
                </a:solidFill>
                <a:latin typeface="Times New Roman" panose="02020603050405020304" pitchFamily="18" charset="0"/>
                <a:cs typeface="Times New Roman" panose="02020603050405020304" pitchFamily="18" charset="0"/>
              </a:rPr>
              <a:t>nterrupt</a:t>
            </a:r>
            <a:endParaRPr lang="en-GB" b="1" dirty="0">
              <a:solidFill>
                <a:srgbClr val="0070C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GB" sz="1600" dirty="0">
                <a:latin typeface="Times New Roman" panose="02020603050405020304" pitchFamily="18" charset="0"/>
                <a:cs typeface="Times New Roman" panose="02020603050405020304" pitchFamily="18" charset="0"/>
              </a:rPr>
              <a:t>How have you measured the CPU utilization? </a:t>
            </a:r>
            <a:r>
              <a:rPr lang="en-GB" altLang="zh-CN" sz="1600" b="1" dirty="0">
                <a:solidFill>
                  <a:srgbClr val="0070C0"/>
                </a:solidFill>
                <a:latin typeface="Times New Roman" panose="02020603050405020304" pitchFamily="18" charset="0"/>
                <a:cs typeface="Times New Roman" panose="02020603050405020304" pitchFamily="18" charset="0"/>
              </a:rPr>
              <a:t>-- Bump switch CPU utilization</a:t>
            </a:r>
          </a:p>
          <a:p>
            <a:endParaRPr lang="en-GB"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1"/>
          </p:nvPr>
        </p:nvSpPr>
        <p:spPr/>
        <p:txBody>
          <a:bodyPr/>
          <a:lstStyle/>
          <a:p>
            <a:pPr>
              <a:defRPr/>
            </a:pPr>
            <a:fld id="{C9421E46-382C-4EE9-B45B-87761AE2BCD5}" type="slidenum">
              <a:rPr lang="en-GB" altLang="en-US" smtClean="0"/>
              <a:pPr>
                <a:defRPr/>
              </a:pPr>
              <a:t>17</a:t>
            </a:fld>
            <a:endParaRPr lang="en-GB" altLang="en-US" dirty="0"/>
          </a:p>
        </p:txBody>
      </p:sp>
      <p:sp>
        <p:nvSpPr>
          <p:cNvPr id="5" name="Date Placeholder 4"/>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graphicFrame>
        <p:nvGraphicFramePr>
          <p:cNvPr id="6" name="表格 5">
            <a:extLst>
              <a:ext uri="{FF2B5EF4-FFF2-40B4-BE49-F238E27FC236}">
                <a16:creationId xmlns:a16="http://schemas.microsoft.com/office/drawing/2014/main" id="{ABDAD08C-B5E0-F33F-6489-F37EB1666243}"/>
              </a:ext>
            </a:extLst>
          </p:cNvPr>
          <p:cNvGraphicFramePr>
            <a:graphicFrameLocks noGrp="1"/>
          </p:cNvGraphicFramePr>
          <p:nvPr>
            <p:extLst>
              <p:ext uri="{D42A27DB-BD31-4B8C-83A1-F6EECF244321}">
                <p14:modId xmlns:p14="http://schemas.microsoft.com/office/powerpoint/2010/main" val="3951303308"/>
              </p:ext>
            </p:extLst>
          </p:nvPr>
        </p:nvGraphicFramePr>
        <p:xfrm>
          <a:off x="240675" y="1869202"/>
          <a:ext cx="8504635" cy="3119596"/>
        </p:xfrm>
        <a:graphic>
          <a:graphicData uri="http://schemas.openxmlformats.org/drawingml/2006/table">
            <a:tbl>
              <a:tblPr>
                <a:tableStyleId>{3C2FFA5D-87B4-456A-9821-1D502468CF0F}</a:tableStyleId>
              </a:tblPr>
              <a:tblGrid>
                <a:gridCol w="1700927">
                  <a:extLst>
                    <a:ext uri="{9D8B030D-6E8A-4147-A177-3AD203B41FA5}">
                      <a16:colId xmlns:a16="http://schemas.microsoft.com/office/drawing/2014/main" val="1072351472"/>
                    </a:ext>
                  </a:extLst>
                </a:gridCol>
                <a:gridCol w="1700927">
                  <a:extLst>
                    <a:ext uri="{9D8B030D-6E8A-4147-A177-3AD203B41FA5}">
                      <a16:colId xmlns:a16="http://schemas.microsoft.com/office/drawing/2014/main" val="3232527376"/>
                    </a:ext>
                  </a:extLst>
                </a:gridCol>
                <a:gridCol w="1700927">
                  <a:extLst>
                    <a:ext uri="{9D8B030D-6E8A-4147-A177-3AD203B41FA5}">
                      <a16:colId xmlns:a16="http://schemas.microsoft.com/office/drawing/2014/main" val="3877780999"/>
                    </a:ext>
                  </a:extLst>
                </a:gridCol>
                <a:gridCol w="1700927">
                  <a:extLst>
                    <a:ext uri="{9D8B030D-6E8A-4147-A177-3AD203B41FA5}">
                      <a16:colId xmlns:a16="http://schemas.microsoft.com/office/drawing/2014/main" val="2163376689"/>
                    </a:ext>
                  </a:extLst>
                </a:gridCol>
                <a:gridCol w="1700927">
                  <a:extLst>
                    <a:ext uri="{9D8B030D-6E8A-4147-A177-3AD203B41FA5}">
                      <a16:colId xmlns:a16="http://schemas.microsoft.com/office/drawing/2014/main" val="3642006725"/>
                    </a:ext>
                  </a:extLst>
                </a:gridCol>
              </a:tblGrid>
              <a:tr h="491859">
                <a:tc rowSpan="9">
                  <a:txBody>
                    <a:bodyPr/>
                    <a:lstStyle/>
                    <a:p>
                      <a:pPr algn="ctr" fontAlgn="ctr"/>
                      <a:r>
                        <a:rPr lang="en-US" sz="1800" b="0" u="none" strike="noStrike" dirty="0">
                          <a:effectLst/>
                          <a:latin typeface="Times New Roman" panose="02020603050405020304" pitchFamily="18" charset="0"/>
                          <a:cs typeface="Times New Roman" panose="02020603050405020304" pitchFamily="18" charset="0"/>
                        </a:rPr>
                        <a:t>Interrupt</a:t>
                      </a:r>
                    </a:p>
                    <a:p>
                      <a:pPr algn="ctr" fontAlgn="ctr"/>
                      <a:r>
                        <a:rPr lang="en-US" sz="1800" b="0" u="none" strike="noStrike" dirty="0">
                          <a:solidFill>
                            <a:srgbClr val="000000"/>
                          </a:solidFill>
                          <a:effectLst/>
                          <a:latin typeface="Times New Roman" panose="02020603050405020304" pitchFamily="18" charset="0"/>
                          <a:cs typeface="Times New Roman" panose="02020603050405020304" pitchFamily="18" charset="0"/>
                        </a:rPr>
                        <a:t>(_</a:t>
                      </a:r>
                      <a:r>
                        <a:rPr lang="en-US" sz="1800" b="0" u="none" strike="noStrike" dirty="0" err="1">
                          <a:solidFill>
                            <a:srgbClr val="000000"/>
                          </a:solidFill>
                          <a:effectLst/>
                          <a:latin typeface="Times New Roman" panose="02020603050405020304" pitchFamily="18" charset="0"/>
                          <a:cs typeface="Times New Roman" panose="02020603050405020304" pitchFamily="18" charset="0"/>
                        </a:rPr>
                        <a:t>no_operation</a:t>
                      </a:r>
                      <a:r>
                        <a:rPr lang="en-US" sz="1800" b="0" u="none" strike="noStrike" dirty="0">
                          <a:solidFill>
                            <a:srgbClr val="000000"/>
                          </a:solidFill>
                          <a:effectLst/>
                          <a:latin typeface="Times New Roman" panose="02020603050405020304" pitchFamily="18" charset="0"/>
                          <a:cs typeface="Times New Roman" panose="02020603050405020304" pitchFamily="18" charset="0"/>
                        </a:rPr>
                        <a:t>)</a:t>
                      </a:r>
                    </a:p>
                  </a:txBody>
                  <a:tcPr marL="7620" marR="7620" marT="7620" marB="0" anchor="ctr"/>
                </a:tc>
                <a:tc>
                  <a:txBody>
                    <a:bodyPr/>
                    <a:lstStyle/>
                    <a:p>
                      <a:pPr algn="ctr" fontAlgn="ctr"/>
                      <a:r>
                        <a:rPr lang="en-US" altLang="zh-CN" sz="1600" b="0" u="none" strike="noStrike" dirty="0">
                          <a:effectLst/>
                          <a:latin typeface="Times New Roman" panose="02020603050405020304" pitchFamily="18" charset="0"/>
                          <a:cs typeface="Times New Roman" panose="02020603050405020304" pitchFamily="18" charset="0"/>
                        </a:rPr>
                        <a:t>MODE</a:t>
                      </a:r>
                      <a:endParaRPr lang="zh-CN" altLang="en-US"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sz="1600" b="0" u="none" strike="noStrike" kern="1200" dirty="0">
                          <a:solidFill>
                            <a:schemeClr val="dk1"/>
                          </a:solidFill>
                          <a:effectLst/>
                          <a:latin typeface="Times New Roman" panose="02020603050405020304" pitchFamily="18" charset="0"/>
                          <a:cs typeface="Times New Roman" panose="02020603050405020304" pitchFamily="18" charset="0"/>
                        </a:rPr>
                        <a:t>MODE_DEFAULT</a:t>
                      </a:r>
                    </a:p>
                    <a:p>
                      <a:pPr algn="ctr" fontAlgn="ctr"/>
                      <a:r>
                        <a:rPr lang="en-US" sz="1600" b="0" u="none" strike="noStrike" kern="1200" dirty="0">
                          <a:solidFill>
                            <a:schemeClr val="dk1"/>
                          </a:solidFill>
                          <a:effectLst/>
                          <a:latin typeface="Times New Roman" panose="02020603050405020304" pitchFamily="18" charset="0"/>
                          <a:cs typeface="Times New Roman" panose="02020603050405020304" pitchFamily="18" charset="0"/>
                        </a:rPr>
                        <a:t>(</a:t>
                      </a:r>
                      <a:r>
                        <a:rPr lang="en-US" altLang="zh-CN" sz="1600" b="0" u="none" strike="noStrike" kern="1200" dirty="0" err="1">
                          <a:solidFill>
                            <a:schemeClr val="dk1"/>
                          </a:solidFill>
                          <a:effectLst/>
                          <a:latin typeface="Times New Roman" panose="02020603050405020304" pitchFamily="18" charset="0"/>
                          <a:cs typeface="Times New Roman" panose="02020603050405020304" pitchFamily="18" charset="0"/>
                        </a:rPr>
                        <a:t>cunit</a:t>
                      </a: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 lock cycle</a:t>
                      </a:r>
                      <a:r>
                        <a:rPr lang="en-US" sz="1600" b="0" u="none" strike="noStrike" dirty="0">
                          <a:solidFill>
                            <a:srgbClr val="000000"/>
                          </a:solidFill>
                          <a:effectLst/>
                          <a:latin typeface="Times New Roman" panose="02020603050405020304" pitchFamily="18" charset="0"/>
                          <a:cs typeface="Times New Roman" panose="02020603050405020304" pitchFamily="18" charset="0"/>
                        </a:rPr>
                        <a:t>)</a:t>
                      </a:r>
                      <a:endParaRPr lang="en-US"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altLang="zh-CN" sz="1600" b="0" u="none" strike="noStrike" dirty="0">
                          <a:effectLst/>
                          <a:latin typeface="Times New Roman" panose="02020603050405020304" pitchFamily="18" charset="0"/>
                          <a:cs typeface="Times New Roman" panose="02020603050405020304" pitchFamily="18" charset="0"/>
                        </a:rPr>
                        <a:t>MODE_SW1</a:t>
                      </a:r>
                    </a:p>
                    <a:p>
                      <a:pPr algn="ctr" fontAlgn="ct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a:t>
                      </a:r>
                      <a:r>
                        <a:rPr lang="en-US" altLang="zh-CN" sz="1600" b="0" u="none" strike="noStrike" kern="1200" dirty="0" err="1">
                          <a:solidFill>
                            <a:schemeClr val="dk1"/>
                          </a:solidFill>
                          <a:effectLst/>
                          <a:latin typeface="Times New Roman" panose="02020603050405020304" pitchFamily="18" charset="0"/>
                          <a:cs typeface="Times New Roman" panose="02020603050405020304" pitchFamily="18" charset="0"/>
                        </a:rPr>
                        <a:t>cunit</a:t>
                      </a: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 lock cycle</a:t>
                      </a:r>
                      <a:r>
                        <a:rPr lang="en-US" altLang="zh-CN" sz="1600" b="0" u="none" strike="noStrike" dirty="0">
                          <a:solidFill>
                            <a:srgbClr val="000000"/>
                          </a:solidFill>
                          <a:effectLst/>
                          <a:latin typeface="Times New Roman" panose="02020603050405020304" pitchFamily="18" charset="0"/>
                          <a:cs typeface="Times New Roman" panose="02020603050405020304" pitchFamily="18" charset="0"/>
                        </a:rPr>
                        <a:t>)</a:t>
                      </a:r>
                      <a:endParaRPr lang="en-US" altLang="zh-CN"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altLang="zh-CN" sz="1600" b="0" u="none" strike="noStrike" dirty="0">
                          <a:effectLst/>
                          <a:latin typeface="Times New Roman" panose="02020603050405020304" pitchFamily="18" charset="0"/>
                          <a:cs typeface="Times New Roman" panose="02020603050405020304" pitchFamily="18" charset="0"/>
                        </a:rPr>
                        <a:t>MODE_SW2</a:t>
                      </a:r>
                    </a:p>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a:t>
                      </a:r>
                      <a:r>
                        <a:rPr lang="en-US" altLang="zh-CN" sz="1600" b="0" u="none" strike="noStrike" kern="1200" dirty="0" err="1">
                          <a:solidFill>
                            <a:schemeClr val="dk1"/>
                          </a:solidFill>
                          <a:effectLst/>
                          <a:latin typeface="Times New Roman" panose="02020603050405020304" pitchFamily="18" charset="0"/>
                          <a:cs typeface="Times New Roman" panose="02020603050405020304" pitchFamily="18" charset="0"/>
                        </a:rPr>
                        <a:t>cunit</a:t>
                      </a: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 lock cycle</a:t>
                      </a:r>
                      <a:r>
                        <a:rPr lang="en-US" altLang="zh-CN" sz="1600" b="0" u="none" strike="noStrike" dirty="0">
                          <a:solidFill>
                            <a:srgbClr val="000000"/>
                          </a:solidFill>
                          <a:effectLst/>
                          <a:latin typeface="Times New Roman" panose="02020603050405020304" pitchFamily="18" charset="0"/>
                          <a:cs typeface="Times New Roman" panose="02020603050405020304" pitchFamily="18" charset="0"/>
                        </a:rPr>
                        <a:t>)</a:t>
                      </a:r>
                      <a:endParaRPr lang="en-US" altLang="zh-CN"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extLst>
                  <a:ext uri="{0D108BD9-81ED-4DB2-BD59-A6C34878D82A}">
                    <a16:rowId xmlns:a16="http://schemas.microsoft.com/office/drawing/2014/main" val="510706444"/>
                  </a:ext>
                </a:extLst>
              </a:tr>
              <a:tr h="328037">
                <a:tc vMerge="1">
                  <a:txBody>
                    <a:bodyPr/>
                    <a:lstStyle/>
                    <a:p>
                      <a:pPr algn="ctr" fontAlgn="ctr"/>
                      <a:endParaRPr lang="zh-CN" alt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1800" b="0" u="none" strike="noStrike" kern="1200" dirty="0">
                          <a:solidFill>
                            <a:schemeClr val="dk1"/>
                          </a:solidFill>
                          <a:effectLst/>
                          <a:latin typeface="Times New Roman" panose="02020603050405020304" pitchFamily="18" charset="0"/>
                          <a:cs typeface="Times New Roman" panose="02020603050405020304" pitchFamily="18" charset="0"/>
                        </a:rPr>
                        <a:t>average idle task</a:t>
                      </a:r>
                      <a:endParaRPr lang="en-US" sz="18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7620" marR="7620" marT="7620"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217</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276950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46513</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solidFill>
                      <a:srgbClr val="FFFF00"/>
                    </a:solidFill>
                  </a:tcPr>
                </a:tc>
                <a:extLst>
                  <a:ext uri="{0D108BD9-81ED-4DB2-BD59-A6C34878D82A}">
                    <a16:rowId xmlns:a16="http://schemas.microsoft.com/office/drawing/2014/main" val="3458315192"/>
                  </a:ext>
                </a:extLst>
              </a:tr>
              <a:tr h="328037">
                <a:tc vMerge="1">
                  <a:txBody>
                    <a:bodyPr/>
                    <a:lstStyle/>
                    <a:p>
                      <a:pPr algn="ctr" fontAlgn="ctr"/>
                      <a:r>
                        <a:rPr lang="en-US" altLang="zh-CN" sz="2000" b="0" u="none" strike="noStrike" dirty="0">
                          <a:effectLst/>
                          <a:latin typeface="Times New Roman" panose="02020603050405020304" pitchFamily="18" charset="0"/>
                          <a:cs typeface="Times New Roman" panose="02020603050405020304" pitchFamily="18" charset="0"/>
                        </a:rPr>
                        <a:t>1</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sz="2000" b="0" u="none" strike="noStrike" dirty="0">
                          <a:effectLst/>
                          <a:latin typeface="Times New Roman" panose="02020603050405020304" pitchFamily="18" charset="0"/>
                          <a:cs typeface="Times New Roman" panose="02020603050405020304" pitchFamily="18" charset="0"/>
                        </a:rPr>
                        <a:t>bump1</a:t>
                      </a:r>
                      <a:endParaRPr 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347</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48008510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a:solidFill>
                            <a:schemeClr val="dk1"/>
                          </a:solidFill>
                          <a:effectLst/>
                          <a:latin typeface="Times New Roman" panose="02020603050405020304" pitchFamily="18" charset="0"/>
                          <a:cs typeface="Times New Roman" panose="02020603050405020304" pitchFamily="18" charset="0"/>
                        </a:rPr>
                        <a:t>108234998</a:t>
                      </a:r>
                      <a:endParaRPr lang="en-US" altLang="zh-CN" sz="2000" b="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1800726963"/>
                  </a:ext>
                </a:extLst>
              </a:tr>
              <a:tr h="328037">
                <a:tc vMerge="1">
                  <a:txBody>
                    <a:bodyPr/>
                    <a:lstStyle/>
                    <a:p>
                      <a:endParaRPr lang="zh-CN" altLang="en-US"/>
                    </a:p>
                  </a:txBody>
                  <a:tcPr/>
                </a:tc>
                <a:tc>
                  <a:txBody>
                    <a:bodyPr/>
                    <a:lstStyle/>
                    <a:p>
                      <a:pPr algn="ctr" fontAlgn="ctr"/>
                      <a:r>
                        <a:rPr lang="en-US" sz="2000" b="0" u="none" strike="noStrike" dirty="0">
                          <a:effectLst/>
                          <a:latin typeface="Times New Roman" panose="02020603050405020304" pitchFamily="18" charset="0"/>
                          <a:cs typeface="Times New Roman" panose="02020603050405020304" pitchFamily="18" charset="0"/>
                        </a:rPr>
                        <a:t>bump2</a:t>
                      </a:r>
                      <a:endParaRPr 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347</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48008510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a:solidFill>
                            <a:schemeClr val="dk1"/>
                          </a:solidFill>
                          <a:effectLst/>
                          <a:latin typeface="Times New Roman" panose="02020603050405020304" pitchFamily="18" charset="0"/>
                          <a:cs typeface="Times New Roman" panose="02020603050405020304" pitchFamily="18" charset="0"/>
                        </a:rPr>
                        <a:t>112838086</a:t>
                      </a:r>
                      <a:endParaRPr lang="en-US" altLang="zh-CN" sz="2000" b="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2246078444"/>
                  </a:ext>
                </a:extLst>
              </a:tr>
              <a:tr h="328037">
                <a:tc vMerge="1">
                  <a:txBody>
                    <a:bodyPr/>
                    <a:lstStyle/>
                    <a:p>
                      <a:endParaRPr lang="zh-CN" altLang="en-US"/>
                    </a:p>
                  </a:txBody>
                  <a:tcPr/>
                </a:tc>
                <a:tc>
                  <a:txBody>
                    <a:bodyPr/>
                    <a:lstStyle/>
                    <a:p>
                      <a:pPr algn="ctr" fontAlgn="ctr"/>
                      <a:r>
                        <a:rPr lang="en-US" sz="2000" b="0" u="none" strike="noStrike">
                          <a:effectLst/>
                          <a:latin typeface="Times New Roman" panose="02020603050405020304" pitchFamily="18" charset="0"/>
                          <a:cs typeface="Times New Roman" panose="02020603050405020304" pitchFamily="18" charset="0"/>
                        </a:rPr>
                        <a:t>bump3</a:t>
                      </a:r>
                      <a:endParaRPr lang="en-US" sz="2000" b="0" i="0" u="none" strike="noStrike">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347</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48008510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a:solidFill>
                            <a:schemeClr val="dk1"/>
                          </a:solidFill>
                          <a:effectLst/>
                          <a:latin typeface="Times New Roman" panose="02020603050405020304" pitchFamily="18" charset="0"/>
                          <a:cs typeface="Times New Roman" panose="02020603050405020304" pitchFamily="18" charset="0"/>
                        </a:rPr>
                        <a:t>117441297</a:t>
                      </a:r>
                      <a:endParaRPr lang="en-US" altLang="zh-CN" sz="2000" b="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916097555"/>
                  </a:ext>
                </a:extLst>
              </a:tr>
              <a:tr h="328037">
                <a:tc vMerge="1">
                  <a:txBody>
                    <a:bodyPr/>
                    <a:lstStyle/>
                    <a:p>
                      <a:endParaRPr lang="zh-CN" altLang="en-US"/>
                    </a:p>
                  </a:txBody>
                  <a:tcPr/>
                </a:tc>
                <a:tc>
                  <a:txBody>
                    <a:bodyPr/>
                    <a:lstStyle/>
                    <a:p>
                      <a:pPr algn="ctr" fontAlgn="ctr"/>
                      <a:r>
                        <a:rPr lang="en-US" sz="2000" b="0" u="none" strike="noStrike" dirty="0">
                          <a:effectLst/>
                          <a:latin typeface="Times New Roman" panose="02020603050405020304" pitchFamily="18" charset="0"/>
                          <a:cs typeface="Times New Roman" panose="02020603050405020304" pitchFamily="18" charset="0"/>
                        </a:rPr>
                        <a:t>bump4</a:t>
                      </a:r>
                      <a:endParaRPr 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a:solidFill>
                            <a:schemeClr val="dk1"/>
                          </a:solidFill>
                          <a:effectLst/>
                          <a:latin typeface="Times New Roman" panose="02020603050405020304" pitchFamily="18" charset="0"/>
                          <a:cs typeface="Times New Roman" panose="02020603050405020304" pitchFamily="18" charset="0"/>
                        </a:rPr>
                        <a:t>347</a:t>
                      </a:r>
                      <a:endParaRPr lang="en-US" altLang="zh-CN" sz="2000" b="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48008510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117441299</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2299732238"/>
                  </a:ext>
                </a:extLst>
              </a:tr>
              <a:tr h="328037">
                <a:tc vMerge="1">
                  <a:txBody>
                    <a:bodyPr/>
                    <a:lstStyle/>
                    <a:p>
                      <a:endParaRPr lang="zh-CN" altLang="en-US"/>
                    </a:p>
                  </a:txBody>
                  <a:tcPr/>
                </a:tc>
                <a:tc>
                  <a:txBody>
                    <a:bodyPr/>
                    <a:lstStyle/>
                    <a:p>
                      <a:pPr algn="ctr" fontAlgn="ctr"/>
                      <a:r>
                        <a:rPr lang="en-US" sz="2000" b="0" u="none" strike="noStrike">
                          <a:effectLst/>
                          <a:latin typeface="Times New Roman" panose="02020603050405020304" pitchFamily="18" charset="0"/>
                          <a:cs typeface="Times New Roman" panose="02020603050405020304" pitchFamily="18" charset="0"/>
                        </a:rPr>
                        <a:t>bump5</a:t>
                      </a:r>
                      <a:endParaRPr lang="en-US" sz="2000" b="0" i="0" u="none" strike="noStrike">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a:solidFill>
                            <a:schemeClr val="dk1"/>
                          </a:solidFill>
                          <a:effectLst/>
                          <a:latin typeface="Times New Roman" panose="02020603050405020304" pitchFamily="18" charset="0"/>
                          <a:cs typeface="Times New Roman" panose="02020603050405020304" pitchFamily="18" charset="0"/>
                        </a:rPr>
                        <a:t>347</a:t>
                      </a:r>
                      <a:endParaRPr lang="en-US" altLang="zh-CN" sz="2000" b="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48008510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112838099</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421022694"/>
                  </a:ext>
                </a:extLst>
              </a:tr>
              <a:tr h="328037">
                <a:tc vMerge="1">
                  <a:txBody>
                    <a:bodyPr/>
                    <a:lstStyle/>
                    <a:p>
                      <a:endParaRPr lang="zh-CN" altLang="en-US"/>
                    </a:p>
                  </a:txBody>
                  <a:tcPr/>
                </a:tc>
                <a:tc>
                  <a:txBody>
                    <a:bodyPr/>
                    <a:lstStyle/>
                    <a:p>
                      <a:pPr algn="ctr" fontAlgn="ctr"/>
                      <a:r>
                        <a:rPr lang="en-US" sz="2000" b="0" u="none" strike="noStrike" dirty="0">
                          <a:effectLst/>
                          <a:latin typeface="Times New Roman" panose="02020603050405020304" pitchFamily="18" charset="0"/>
                          <a:cs typeface="Times New Roman" panose="02020603050405020304" pitchFamily="18" charset="0"/>
                        </a:rPr>
                        <a:t>bump6</a:t>
                      </a:r>
                      <a:endParaRPr 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a:solidFill>
                            <a:schemeClr val="dk1"/>
                          </a:solidFill>
                          <a:effectLst/>
                          <a:latin typeface="Times New Roman" panose="02020603050405020304" pitchFamily="18" charset="0"/>
                          <a:cs typeface="Times New Roman" panose="02020603050405020304" pitchFamily="18" charset="0"/>
                        </a:rPr>
                        <a:t>347</a:t>
                      </a:r>
                      <a:endParaRPr lang="en-US" altLang="zh-CN" sz="2000" b="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a:solidFill>
                            <a:schemeClr val="dk1"/>
                          </a:solidFill>
                          <a:effectLst/>
                          <a:latin typeface="Times New Roman" panose="02020603050405020304" pitchFamily="18" charset="0"/>
                          <a:cs typeface="Times New Roman" panose="02020603050405020304" pitchFamily="18" charset="0"/>
                        </a:rPr>
                        <a:t>48008510</a:t>
                      </a:r>
                      <a:endParaRPr lang="en-US" altLang="zh-CN" sz="2000" b="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108234882</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3664904009"/>
                  </a:ext>
                </a:extLst>
              </a:tr>
              <a:tr h="328037">
                <a:tc vMerge="1">
                  <a:txBody>
                    <a:bodyPr/>
                    <a:lstStyle/>
                    <a:p>
                      <a:pPr algn="ctr" fontAlgn="ctr"/>
                      <a:endParaRPr lang="zh-CN" alt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lnR w="12700" cap="flat" cmpd="sng" algn="ctr">
                      <a:noFill/>
                      <a:prstDash val="solid"/>
                      <a:round/>
                      <a:headEnd type="none" w="med" len="med"/>
                      <a:tailEnd type="none" w="med" len="med"/>
                    </a:lnR>
                  </a:tcPr>
                </a:tc>
                <a:tc>
                  <a:txBody>
                    <a:bodyPr/>
                    <a:lstStyle/>
                    <a:p>
                      <a:pPr algn="ctr" fontAlgn="ct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average bump value</a:t>
                      </a:r>
                      <a:endParaRPr lang="zh-CN" alt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347</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48008510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112838110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solidFill>
                      <a:srgbClr val="FFFF00"/>
                    </a:solidFill>
                  </a:tcPr>
                </a:tc>
                <a:extLst>
                  <a:ext uri="{0D108BD9-81ED-4DB2-BD59-A6C34878D82A}">
                    <a16:rowId xmlns:a16="http://schemas.microsoft.com/office/drawing/2014/main" val="697680443"/>
                  </a:ext>
                </a:extLst>
              </a:tr>
            </a:tbl>
          </a:graphicData>
        </a:graphic>
      </p:graphicFrame>
      <p:sp>
        <p:nvSpPr>
          <p:cNvPr id="8" name="文本框 7">
            <a:extLst>
              <a:ext uri="{FF2B5EF4-FFF2-40B4-BE49-F238E27FC236}">
                <a16:creationId xmlns:a16="http://schemas.microsoft.com/office/drawing/2014/main" id="{2EDC8D32-491F-3080-7DFD-875AD1DCD69C}"/>
              </a:ext>
            </a:extLst>
          </p:cNvPr>
          <p:cNvSpPr txBox="1"/>
          <p:nvPr/>
        </p:nvSpPr>
        <p:spPr>
          <a:xfrm>
            <a:off x="263681" y="5223398"/>
            <a:ext cx="7488832" cy="923330"/>
          </a:xfrm>
          <a:prstGeom prst="rect">
            <a:avLst/>
          </a:prstGeom>
          <a:noFill/>
        </p:spPr>
        <p:txBody>
          <a:bodyPr wrap="square">
            <a:spAutoFit/>
          </a:bodyPr>
          <a:lstStyle/>
          <a:p>
            <a:r>
              <a:rPr lang="en-US" altLang="zh-CN" i="1" dirty="0">
                <a:effectLst/>
                <a:latin typeface="Times New Roman" panose="02020603050405020304" pitchFamily="18" charset="0"/>
                <a:cs typeface="Times New Roman" panose="02020603050405020304" pitchFamily="18" charset="0"/>
              </a:rPr>
              <a:t>Each data is averaged over three measurements.</a:t>
            </a:r>
          </a:p>
          <a:p>
            <a:r>
              <a:rPr lang="en-US" altLang="zh-CN" sz="1800" b="0" i="1" u="none" strike="noStrike" kern="1200" dirty="0">
                <a:solidFill>
                  <a:schemeClr val="dk1"/>
                </a:solidFill>
                <a:effectLst/>
                <a:latin typeface="Times New Roman" panose="02020603050405020304" pitchFamily="18" charset="0"/>
                <a:cs typeface="Times New Roman" panose="02020603050405020304" pitchFamily="18" charset="0"/>
              </a:rPr>
              <a:t>Idle task</a:t>
            </a:r>
            <a:r>
              <a:rPr lang="en-US" altLang="zh-CN" i="1" dirty="0">
                <a:latin typeface="Times New Roman" panose="02020603050405020304" pitchFamily="18" charset="0"/>
                <a:cs typeface="Times New Roman" panose="02020603050405020304" pitchFamily="18" charset="0"/>
              </a:rPr>
              <a:t> </a:t>
            </a:r>
            <a:r>
              <a:rPr lang="en-US" altLang="zh-CN" i="1" u="none" strike="noStrike" kern="1200" dirty="0">
                <a:effectLst/>
                <a:latin typeface="Times New Roman" panose="02020603050405020304" pitchFamily="18" charset="0"/>
                <a:cs typeface="Times New Roman" panose="02020603050405020304" pitchFamily="18" charset="0"/>
              </a:rPr>
              <a:t>Time </a:t>
            </a:r>
            <a:r>
              <a:rPr lang="en-US" altLang="zh-CN" i="1" dirty="0">
                <a:latin typeface="Times New Roman" panose="02020603050405020304" pitchFamily="18" charset="0"/>
                <a:cs typeface="Times New Roman" panose="02020603050405020304" pitchFamily="18" charset="0"/>
              </a:rPr>
              <a:t>= </a:t>
            </a:r>
            <a:r>
              <a:rPr lang="en-US" altLang="zh-CN" i="1" u="none" strike="noStrike" kern="1200" dirty="0">
                <a:effectLst/>
                <a:latin typeface="Times New Roman" panose="02020603050405020304" pitchFamily="18" charset="0"/>
                <a:cs typeface="Times New Roman" panose="02020603050405020304" pitchFamily="18" charset="0"/>
              </a:rPr>
              <a:t>Polling Time </a:t>
            </a:r>
            <a:endParaRPr lang="en-US" altLang="zh-CN" i="1" u="none" strike="noStrike" dirty="0">
              <a:effectLst/>
              <a:latin typeface="Times New Roman" panose="02020603050405020304" pitchFamily="18" charset="0"/>
              <a:ea typeface="等线" panose="02010600030101010101" pitchFamily="2" charset="-122"/>
              <a:cs typeface="Times New Roman" panose="02020603050405020304" pitchFamily="18" charset="0"/>
            </a:endParaRPr>
          </a:p>
          <a:p>
            <a:r>
              <a:rPr lang="en-US" altLang="zh-CN" i="1" dirty="0">
                <a:latin typeface="Times New Roman" panose="02020603050405020304" pitchFamily="18" charset="0"/>
                <a:ea typeface="等线" panose="02010600030101010101" pitchFamily="2" charset="-122"/>
                <a:cs typeface="Times New Roman" panose="02020603050405020304" pitchFamily="18" charset="0"/>
              </a:rPr>
              <a:t>Bump switch n Time = </a:t>
            </a:r>
            <a:r>
              <a:rPr lang="en-US" altLang="zh-CN" i="1" u="none" strike="noStrike" dirty="0">
                <a:effectLst/>
                <a:latin typeface="Times New Roman" panose="02020603050405020304" pitchFamily="18" charset="0"/>
                <a:ea typeface="等线" panose="02010600030101010101" pitchFamily="2" charset="-122"/>
                <a:cs typeface="Times New Roman" panose="02020603050405020304" pitchFamily="18" charset="0"/>
              </a:rPr>
              <a:t>Polling Time + </a:t>
            </a:r>
            <a:r>
              <a:rPr lang="en-US" altLang="zh-CN" i="1" u="none" strike="noStrike" dirty="0">
                <a:effectLst/>
                <a:latin typeface="Times New Roman" panose="02020603050405020304" pitchFamily="18" charset="0"/>
                <a:cs typeface="Times New Roman" panose="02020603050405020304" pitchFamily="18" charset="0"/>
              </a:rPr>
              <a:t>Interrupt Time</a:t>
            </a:r>
            <a:r>
              <a:rPr lang="zh-CN" altLang="en-US" i="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622856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ltLang="zh-CN" b="1" dirty="0">
                <a:latin typeface="Times New Roman" panose="02020603050405020304" pitchFamily="18" charset="0"/>
                <a:cs typeface="Times New Roman" panose="02020603050405020304" pitchFamily="18" charset="0"/>
              </a:rPr>
              <a:t>CPU Usage </a:t>
            </a:r>
            <a:r>
              <a:rPr lang="en-GB" altLang="zh-CN" b="1" dirty="0">
                <a:solidFill>
                  <a:srgbClr val="0070C0"/>
                </a:solidFill>
                <a:latin typeface="Times New Roman" panose="02020603050405020304" pitchFamily="18" charset="0"/>
                <a:cs typeface="Times New Roman" panose="02020603050405020304" pitchFamily="18" charset="0"/>
              </a:rPr>
              <a:t>– </a:t>
            </a:r>
            <a:r>
              <a:rPr lang="en-US" altLang="zh-CN" b="1" dirty="0">
                <a:solidFill>
                  <a:srgbClr val="0070C0"/>
                </a:solidFill>
                <a:latin typeface="Times New Roman" panose="02020603050405020304" pitchFamily="18" charset="0"/>
                <a:cs typeface="Times New Roman" panose="02020603050405020304" pitchFamily="18" charset="0"/>
              </a:rPr>
              <a:t>Interrupt</a:t>
            </a:r>
            <a:endParaRPr lang="en-GB"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GB" sz="1600" dirty="0">
                <a:latin typeface="Times New Roman" panose="02020603050405020304" pitchFamily="18" charset="0"/>
                <a:cs typeface="Times New Roman" panose="02020603050405020304" pitchFamily="18" charset="0"/>
              </a:rPr>
              <a:t>How have you measured the CPU utilization? </a:t>
            </a:r>
            <a:r>
              <a:rPr lang="en-GB" altLang="zh-CN" sz="1600" dirty="0">
                <a:solidFill>
                  <a:srgbClr val="0070C0"/>
                </a:solidFill>
                <a:latin typeface="Times New Roman" panose="02020603050405020304" pitchFamily="18" charset="0"/>
                <a:cs typeface="Times New Roman" panose="02020603050405020304" pitchFamily="18" charset="0"/>
              </a:rPr>
              <a:t>-- Bump switch CPU utilization</a:t>
            </a:r>
            <a:endParaRPr lang="en-GB" sz="1600" dirty="0">
              <a:solidFill>
                <a:srgbClr val="0070C0"/>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1"/>
          </p:nvPr>
        </p:nvSpPr>
        <p:spPr/>
        <p:txBody>
          <a:bodyPr/>
          <a:lstStyle/>
          <a:p>
            <a:pPr>
              <a:defRPr/>
            </a:pPr>
            <a:fld id="{C9421E46-382C-4EE9-B45B-87761AE2BCD5}" type="slidenum">
              <a:rPr lang="en-GB" altLang="en-US" smtClean="0"/>
              <a:pPr>
                <a:defRPr/>
              </a:pPr>
              <a:t>18</a:t>
            </a:fld>
            <a:endParaRPr lang="en-GB" altLang="en-US" dirty="0"/>
          </a:p>
        </p:txBody>
      </p:sp>
      <p:sp>
        <p:nvSpPr>
          <p:cNvPr id="5" name="Date Placeholder 4"/>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mc:AlternateContent xmlns:mc="http://schemas.openxmlformats.org/markup-compatibility/2006" xmlns:a14="http://schemas.microsoft.com/office/drawing/2010/main">
        <mc:Choice Requires="a14">
          <p:graphicFrame>
            <p:nvGraphicFramePr>
              <p:cNvPr id="6" name="表格 5">
                <a:extLst>
                  <a:ext uri="{FF2B5EF4-FFF2-40B4-BE49-F238E27FC236}">
                    <a16:creationId xmlns:a16="http://schemas.microsoft.com/office/drawing/2014/main" id="{D290C3FC-126D-9A23-EB73-4917873D0B97}"/>
                  </a:ext>
                </a:extLst>
              </p:cNvPr>
              <p:cNvGraphicFramePr>
                <a:graphicFrameLocks noGrp="1"/>
              </p:cNvGraphicFramePr>
              <p:nvPr>
                <p:extLst>
                  <p:ext uri="{D42A27DB-BD31-4B8C-83A1-F6EECF244321}">
                    <p14:modId xmlns:p14="http://schemas.microsoft.com/office/powerpoint/2010/main" val="1083661661"/>
                  </p:ext>
                </p:extLst>
              </p:nvPr>
            </p:nvGraphicFramePr>
            <p:xfrm>
              <a:off x="327442" y="4680774"/>
              <a:ext cx="8504634" cy="1328505"/>
            </p:xfrm>
            <a:graphic>
              <a:graphicData uri="http://schemas.openxmlformats.org/drawingml/2006/table">
                <a:tbl>
                  <a:tblPr>
                    <a:tableStyleId>{3C2FFA5D-87B4-456A-9821-1D502468CF0F}</a:tableStyleId>
                  </a:tblPr>
                  <a:tblGrid>
                    <a:gridCol w="1700927">
                      <a:extLst>
                        <a:ext uri="{9D8B030D-6E8A-4147-A177-3AD203B41FA5}">
                          <a16:colId xmlns:a16="http://schemas.microsoft.com/office/drawing/2014/main" val="1113845045"/>
                        </a:ext>
                      </a:extLst>
                    </a:gridCol>
                    <a:gridCol w="2300254">
                      <a:extLst>
                        <a:ext uri="{9D8B030D-6E8A-4147-A177-3AD203B41FA5}">
                          <a16:colId xmlns:a16="http://schemas.microsoft.com/office/drawing/2014/main" val="428620709"/>
                        </a:ext>
                      </a:extLst>
                    </a:gridCol>
                    <a:gridCol w="1501151">
                      <a:extLst>
                        <a:ext uri="{9D8B030D-6E8A-4147-A177-3AD203B41FA5}">
                          <a16:colId xmlns:a16="http://schemas.microsoft.com/office/drawing/2014/main" val="3653356180"/>
                        </a:ext>
                      </a:extLst>
                    </a:gridCol>
                    <a:gridCol w="1501151">
                      <a:extLst>
                        <a:ext uri="{9D8B030D-6E8A-4147-A177-3AD203B41FA5}">
                          <a16:colId xmlns:a16="http://schemas.microsoft.com/office/drawing/2014/main" val="3084286532"/>
                        </a:ext>
                      </a:extLst>
                    </a:gridCol>
                    <a:gridCol w="1501151">
                      <a:extLst>
                        <a:ext uri="{9D8B030D-6E8A-4147-A177-3AD203B41FA5}">
                          <a16:colId xmlns:a16="http://schemas.microsoft.com/office/drawing/2014/main" val="1979731790"/>
                        </a:ext>
                      </a:extLst>
                    </a:gridCol>
                  </a:tblGrid>
                  <a:tr h="680505">
                    <a:tc>
                      <a:txBody>
                        <a:bodyPr/>
                        <a:lstStyle/>
                        <a:p>
                          <a:pPr marL="0" algn="ctr" defTabSz="685800" rtl="0" eaLnBrk="1" fontAlgn="ctr" latinLnBrk="0" hangingPunct="1"/>
                          <a:r>
                            <a:rPr lang="en-US" sz="1800" b="0" u="none" strike="noStrike" kern="1200" dirty="0" err="1">
                              <a:solidFill>
                                <a:schemeClr val="dk1"/>
                              </a:solidFill>
                              <a:effectLst/>
                              <a:latin typeface="Times New Roman" panose="02020603050405020304" pitchFamily="18" charset="0"/>
                              <a:cs typeface="Times New Roman" panose="02020603050405020304" pitchFamily="18" charset="0"/>
                            </a:rPr>
                            <a:t>cpu_</a:t>
                          </a:r>
                          <a:r>
                            <a:rPr lang="en-US" altLang="zh-CN" sz="1800" b="0" u="none" strike="noStrike" kern="1200" dirty="0" err="1">
                              <a:solidFill>
                                <a:schemeClr val="dk1"/>
                              </a:solidFill>
                              <a:effectLst/>
                              <a:latin typeface="Times New Roman" panose="02020603050405020304" pitchFamily="18" charset="0"/>
                              <a:cs typeface="Times New Roman" panose="02020603050405020304" pitchFamily="18" charset="0"/>
                            </a:rPr>
                            <a:t>idle_task</a:t>
                          </a:r>
                          <a:endParaRPr lang="en-US" sz="18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7620" marR="7620" marT="7620"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en-US" altLang="zh-CN" sz="1800" b="0" i="1" u="none" strike="noStrike" kern="1200" smtClean="0">
                                        <a:solidFill>
                                          <a:schemeClr val="dk1"/>
                                        </a:solidFill>
                                        <a:effectLst/>
                                        <a:latin typeface="Cambria Math" panose="02040503050406030204" pitchFamily="18" charset="0"/>
                                      </a:rPr>
                                    </m:ctrlPr>
                                  </m:fPr>
                                  <m:num>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average</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idle</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task</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num>
                                  <m:den>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average</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bump</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value</m:t>
                                    </m:r>
                                  </m:den>
                                </m:f>
                              </m:oMath>
                            </m:oMathPara>
                          </a14:m>
                          <a:endParaRPr lang="zh-CN" altLang="en-US" sz="24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62.54%</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0.58%</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1800" b="1" u="none" strike="noStrike" kern="1200">
                              <a:solidFill>
                                <a:schemeClr val="dk1"/>
                              </a:solidFill>
                              <a:effectLst/>
                              <a:latin typeface="Times New Roman" panose="02020603050405020304" pitchFamily="18" charset="0"/>
                              <a:cs typeface="Times New Roman" panose="02020603050405020304" pitchFamily="18" charset="0"/>
                            </a:rPr>
                            <a:t>0.04%</a:t>
                          </a:r>
                          <a:endParaRPr lang="en-US" altLang="zh-CN" sz="1800" b="1"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2441329985"/>
                      </a:ext>
                    </a:extLst>
                  </a:tr>
                  <a:tr h="648000">
                    <a:tc>
                      <a:txBody>
                        <a:bodyPr/>
                        <a:lstStyle/>
                        <a:p>
                          <a:pPr algn="ctr" fontAlgn="ctr"/>
                          <a:r>
                            <a:rPr lang="en-US" sz="1800" b="0" u="none" strike="noStrike" kern="1200" dirty="0" err="1">
                              <a:solidFill>
                                <a:schemeClr val="dk1"/>
                              </a:solidFill>
                              <a:effectLst/>
                              <a:latin typeface="Times New Roman" panose="02020603050405020304" pitchFamily="18" charset="0"/>
                              <a:cs typeface="Times New Roman" panose="02020603050405020304" pitchFamily="18" charset="0"/>
                            </a:rPr>
                            <a:t>cpu_</a:t>
                          </a:r>
                          <a:r>
                            <a:rPr lang="en-US" altLang="zh-CN" sz="1800" b="0" u="none" strike="noStrike" kern="1200" dirty="0" err="1">
                              <a:solidFill>
                                <a:schemeClr val="dk1"/>
                              </a:solidFill>
                              <a:effectLst/>
                              <a:latin typeface="Times New Roman" panose="02020603050405020304" pitchFamily="18" charset="0"/>
                              <a:cs typeface="Times New Roman" panose="02020603050405020304" pitchFamily="18" charset="0"/>
                            </a:rPr>
                            <a:t>utilization</a:t>
                          </a:r>
                          <a:endParaRPr lang="en-US" sz="18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7620" marR="7620" marT="7620" marB="0" anchor="ctr"/>
                    </a:tc>
                    <a:tc>
                      <a:txBody>
                        <a:bodyPr/>
                        <a:lstStyle/>
                        <a:p>
                          <a:pPr algn="ctr" fontAlgn="ctr"/>
                          <a:r>
                            <a:rPr lang="en-US" altLang="zh-CN" sz="1800" b="0" u="none" strike="noStrike" kern="1200" dirty="0">
                              <a:solidFill>
                                <a:schemeClr val="dk1"/>
                              </a:solidFill>
                              <a:effectLst/>
                              <a:latin typeface="Times New Roman" panose="02020603050405020304" pitchFamily="18" charset="0"/>
                              <a:cs typeface="Times New Roman" panose="02020603050405020304" pitchFamily="18" charset="0"/>
                            </a:rPr>
                            <a:t>1</a:t>
                          </a:r>
                          <a:r>
                            <a:rPr lang="en-US" altLang="zh-CN" sz="1800" b="0" u="none" strike="noStrike" kern="1200" baseline="0" dirty="0">
                              <a:solidFill>
                                <a:schemeClr val="dk1"/>
                              </a:solidFill>
                              <a:effectLst/>
                              <a:latin typeface="Times New Roman" panose="02020603050405020304" pitchFamily="18" charset="0"/>
                              <a:cs typeface="Times New Roman" panose="02020603050405020304" pitchFamily="18" charset="0"/>
                            </a:rPr>
                            <a:t> - </a:t>
                          </a:r>
                          <a14:m>
                            <m:oMath xmlns:m="http://schemas.openxmlformats.org/officeDocument/2006/math">
                              <m:f>
                                <m:fPr>
                                  <m:ctrlPr>
                                    <a:rPr lang="en-US" altLang="zh-CN" sz="1800" b="0" i="1" u="none" strike="noStrike" kern="1200" smtClean="0">
                                      <a:solidFill>
                                        <a:schemeClr val="dk1"/>
                                      </a:solidFill>
                                      <a:effectLst/>
                                      <a:latin typeface="Cambria Math" panose="02040503050406030204" pitchFamily="18" charset="0"/>
                                    </a:rPr>
                                  </m:ctrlPr>
                                </m:fPr>
                                <m:num>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average</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idle</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task</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num>
                                <m:den>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average</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bump</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 </m:t>
                                  </m:r>
                                  <m:r>
                                    <m:rPr>
                                      <m:nor/>
                                    </m:rPr>
                                    <a:rPr lang="en-US" altLang="zh-CN" sz="1800" b="0" u="none" strike="noStrike" kern="1200" dirty="0" smtClean="0">
                                      <a:solidFill>
                                        <a:schemeClr val="dk1"/>
                                      </a:solidFill>
                                      <a:effectLst/>
                                      <a:latin typeface="Times New Roman" panose="02020603050405020304" pitchFamily="18" charset="0"/>
                                      <a:cs typeface="Times New Roman" panose="02020603050405020304" pitchFamily="18" charset="0"/>
                                    </a:rPr>
                                    <m:t>value</m:t>
                                  </m:r>
                                </m:den>
                              </m:f>
                            </m:oMath>
                          </a14:m>
                          <a:endParaRPr lang="en-US" altLang="zh-CN"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37.46%</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99.42%</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99.96%</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4059228121"/>
                      </a:ext>
                    </a:extLst>
                  </a:tr>
                </a:tbl>
              </a:graphicData>
            </a:graphic>
          </p:graphicFrame>
        </mc:Choice>
        <mc:Fallback xmlns="">
          <p:graphicFrame>
            <p:nvGraphicFramePr>
              <p:cNvPr id="6" name="表格 5">
                <a:extLst>
                  <a:ext uri="{FF2B5EF4-FFF2-40B4-BE49-F238E27FC236}">
                    <a16:creationId xmlns:a16="http://schemas.microsoft.com/office/drawing/2014/main" id="{D290C3FC-126D-9A23-EB73-4917873D0B97}"/>
                  </a:ext>
                </a:extLst>
              </p:cNvPr>
              <p:cNvGraphicFramePr>
                <a:graphicFrameLocks noGrp="1"/>
              </p:cNvGraphicFramePr>
              <p:nvPr>
                <p:extLst>
                  <p:ext uri="{D42A27DB-BD31-4B8C-83A1-F6EECF244321}">
                    <p14:modId xmlns:p14="http://schemas.microsoft.com/office/powerpoint/2010/main" val="1083661661"/>
                  </p:ext>
                </p:extLst>
              </p:nvPr>
            </p:nvGraphicFramePr>
            <p:xfrm>
              <a:off x="327442" y="4680774"/>
              <a:ext cx="8504634" cy="1328505"/>
            </p:xfrm>
            <a:graphic>
              <a:graphicData uri="http://schemas.openxmlformats.org/drawingml/2006/table">
                <a:tbl>
                  <a:tblPr>
                    <a:tableStyleId>{3C2FFA5D-87B4-456A-9821-1D502468CF0F}</a:tableStyleId>
                  </a:tblPr>
                  <a:tblGrid>
                    <a:gridCol w="1700927">
                      <a:extLst>
                        <a:ext uri="{9D8B030D-6E8A-4147-A177-3AD203B41FA5}">
                          <a16:colId xmlns:a16="http://schemas.microsoft.com/office/drawing/2014/main" val="1113845045"/>
                        </a:ext>
                      </a:extLst>
                    </a:gridCol>
                    <a:gridCol w="2300254">
                      <a:extLst>
                        <a:ext uri="{9D8B030D-6E8A-4147-A177-3AD203B41FA5}">
                          <a16:colId xmlns:a16="http://schemas.microsoft.com/office/drawing/2014/main" val="428620709"/>
                        </a:ext>
                      </a:extLst>
                    </a:gridCol>
                    <a:gridCol w="1501151">
                      <a:extLst>
                        <a:ext uri="{9D8B030D-6E8A-4147-A177-3AD203B41FA5}">
                          <a16:colId xmlns:a16="http://schemas.microsoft.com/office/drawing/2014/main" val="3653356180"/>
                        </a:ext>
                      </a:extLst>
                    </a:gridCol>
                    <a:gridCol w="1501151">
                      <a:extLst>
                        <a:ext uri="{9D8B030D-6E8A-4147-A177-3AD203B41FA5}">
                          <a16:colId xmlns:a16="http://schemas.microsoft.com/office/drawing/2014/main" val="3084286532"/>
                        </a:ext>
                      </a:extLst>
                    </a:gridCol>
                    <a:gridCol w="1501151">
                      <a:extLst>
                        <a:ext uri="{9D8B030D-6E8A-4147-A177-3AD203B41FA5}">
                          <a16:colId xmlns:a16="http://schemas.microsoft.com/office/drawing/2014/main" val="1979731790"/>
                        </a:ext>
                      </a:extLst>
                    </a:gridCol>
                  </a:tblGrid>
                  <a:tr h="680505">
                    <a:tc>
                      <a:txBody>
                        <a:bodyPr/>
                        <a:lstStyle/>
                        <a:p>
                          <a:pPr marL="0" algn="ctr" defTabSz="685800" rtl="0" eaLnBrk="1" fontAlgn="ctr" latinLnBrk="0" hangingPunct="1"/>
                          <a:r>
                            <a:rPr lang="en-US" sz="1800" b="0" u="none" strike="noStrike" kern="1200" dirty="0" err="1">
                              <a:solidFill>
                                <a:schemeClr val="dk1"/>
                              </a:solidFill>
                              <a:effectLst/>
                              <a:latin typeface="Times New Roman" panose="02020603050405020304" pitchFamily="18" charset="0"/>
                              <a:cs typeface="Times New Roman" panose="02020603050405020304" pitchFamily="18" charset="0"/>
                            </a:rPr>
                            <a:t>cpu_</a:t>
                          </a:r>
                          <a:r>
                            <a:rPr lang="en-US" altLang="zh-CN" sz="1800" b="0" u="none" strike="noStrike" kern="1200" dirty="0" err="1">
                              <a:solidFill>
                                <a:schemeClr val="dk1"/>
                              </a:solidFill>
                              <a:effectLst/>
                              <a:latin typeface="Times New Roman" panose="02020603050405020304" pitchFamily="18" charset="0"/>
                              <a:cs typeface="Times New Roman" panose="02020603050405020304" pitchFamily="18" charset="0"/>
                            </a:rPr>
                            <a:t>idle_task</a:t>
                          </a:r>
                          <a:endParaRPr lang="en-US" sz="18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7620" marR="7620" marT="7620" marB="0" anchor="ctr"/>
                    </a:tc>
                    <a:tc>
                      <a:txBody>
                        <a:bodyPr/>
                        <a:lstStyle/>
                        <a:p>
                          <a:endParaRPr lang="en-US"/>
                        </a:p>
                      </a:txBody>
                      <a:tcPr marL="7620" marR="7620" marT="7620" marB="0" anchor="ctr">
                        <a:blipFill>
                          <a:blip r:embed="rId2"/>
                          <a:stretch>
                            <a:fillRect l="-75661" t="-3571" r="-197619" b="-106250"/>
                          </a:stretch>
                        </a:blipFill>
                      </a:tcP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62.54%</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0.58%</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1800" b="1" u="none" strike="noStrike" kern="1200">
                              <a:solidFill>
                                <a:schemeClr val="dk1"/>
                              </a:solidFill>
                              <a:effectLst/>
                              <a:latin typeface="Times New Roman" panose="02020603050405020304" pitchFamily="18" charset="0"/>
                              <a:cs typeface="Times New Roman" panose="02020603050405020304" pitchFamily="18" charset="0"/>
                            </a:rPr>
                            <a:t>0.04%</a:t>
                          </a:r>
                          <a:endParaRPr lang="en-US" altLang="zh-CN" sz="1800" b="1"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2441329985"/>
                      </a:ext>
                    </a:extLst>
                  </a:tr>
                  <a:tr h="648000">
                    <a:tc>
                      <a:txBody>
                        <a:bodyPr/>
                        <a:lstStyle/>
                        <a:p>
                          <a:pPr algn="ctr" fontAlgn="ctr"/>
                          <a:r>
                            <a:rPr lang="en-US" sz="1800" b="0" u="none" strike="noStrike" kern="1200" dirty="0" err="1">
                              <a:solidFill>
                                <a:schemeClr val="dk1"/>
                              </a:solidFill>
                              <a:effectLst/>
                              <a:latin typeface="Times New Roman" panose="02020603050405020304" pitchFamily="18" charset="0"/>
                              <a:cs typeface="Times New Roman" panose="02020603050405020304" pitchFamily="18" charset="0"/>
                            </a:rPr>
                            <a:t>cpu_</a:t>
                          </a:r>
                          <a:r>
                            <a:rPr lang="en-US" altLang="zh-CN" sz="1800" b="0" u="none" strike="noStrike" kern="1200" dirty="0" err="1">
                              <a:solidFill>
                                <a:schemeClr val="dk1"/>
                              </a:solidFill>
                              <a:effectLst/>
                              <a:latin typeface="Times New Roman" panose="02020603050405020304" pitchFamily="18" charset="0"/>
                              <a:cs typeface="Times New Roman" panose="02020603050405020304" pitchFamily="18" charset="0"/>
                            </a:rPr>
                            <a:t>utilization</a:t>
                          </a:r>
                          <a:endParaRPr lang="en-US" sz="18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7620" marR="7620" marT="7620" marB="0" anchor="ctr"/>
                    </a:tc>
                    <a:tc>
                      <a:txBody>
                        <a:bodyPr/>
                        <a:lstStyle/>
                        <a:p>
                          <a:endParaRPr lang="en-US"/>
                        </a:p>
                      </a:txBody>
                      <a:tcPr marL="7620" marR="7620" marT="7620" marB="0" anchor="ctr">
                        <a:blipFill>
                          <a:blip r:embed="rId2"/>
                          <a:stretch>
                            <a:fillRect l="-75661" t="-108411" r="-197619" b="-11215"/>
                          </a:stretch>
                        </a:blipFill>
                      </a:tcP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37.46%</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99.42%</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99.96%</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4059228121"/>
                      </a:ext>
                    </a:extLst>
                  </a:tr>
                </a:tbl>
              </a:graphicData>
            </a:graphic>
          </p:graphicFrame>
        </mc:Fallback>
      </mc:AlternateContent>
      <p:sp>
        <p:nvSpPr>
          <p:cNvPr id="9" name="文本框 8">
            <a:extLst>
              <a:ext uri="{FF2B5EF4-FFF2-40B4-BE49-F238E27FC236}">
                <a16:creationId xmlns:a16="http://schemas.microsoft.com/office/drawing/2014/main" id="{FDF9EFD6-10E8-2DB0-A91B-9B86D40207D8}"/>
              </a:ext>
            </a:extLst>
          </p:cNvPr>
          <p:cNvSpPr txBox="1"/>
          <p:nvPr/>
        </p:nvSpPr>
        <p:spPr>
          <a:xfrm>
            <a:off x="251520" y="1847484"/>
            <a:ext cx="8707295" cy="338554"/>
          </a:xfrm>
          <a:prstGeom prst="rect">
            <a:avLst/>
          </a:prstGeom>
          <a:noFill/>
        </p:spPr>
        <p:txBody>
          <a:bodyPr wrap="square">
            <a:spAutoFit/>
          </a:bodyPr>
          <a:lstStyle/>
          <a:p>
            <a:pPr algn="just"/>
            <a:r>
              <a:rPr lang="en-US" altLang="zh-CN" sz="1600" b="0" i="0" dirty="0">
                <a:solidFill>
                  <a:srgbClr val="0070C0"/>
                </a:solidFill>
                <a:effectLst/>
                <a:latin typeface="Times New Roman" panose="02020603050405020304" pitchFamily="18" charset="0"/>
                <a:cs typeface="Times New Roman" panose="02020603050405020304" pitchFamily="18" charset="0"/>
              </a:rPr>
              <a:t>We define CPU utilization, as the amount of time not in the idle task, as shown in below formula 1 &amp; 2.</a:t>
            </a:r>
            <a:endParaRPr lang="zh-CN" altLang="en-US" sz="1600" dirty="0">
              <a:solidFill>
                <a:srgbClr val="0070C0"/>
              </a:solidFill>
              <a:latin typeface="Times New Roman" panose="02020603050405020304" pitchFamily="18" charset="0"/>
              <a:cs typeface="Times New Roman" panose="02020603050405020304" pitchFamily="18" charset="0"/>
            </a:endParaRPr>
          </a:p>
        </p:txBody>
      </p:sp>
      <p:graphicFrame>
        <p:nvGraphicFramePr>
          <p:cNvPr id="10" name="表格 9">
            <a:extLst>
              <a:ext uri="{FF2B5EF4-FFF2-40B4-BE49-F238E27FC236}">
                <a16:creationId xmlns:a16="http://schemas.microsoft.com/office/drawing/2014/main" id="{EC12B3EF-4913-43EE-8BFD-62DB035CF25F}"/>
              </a:ext>
            </a:extLst>
          </p:cNvPr>
          <p:cNvGraphicFramePr>
            <a:graphicFrameLocks noGrp="1"/>
          </p:cNvGraphicFramePr>
          <p:nvPr>
            <p:extLst>
              <p:ext uri="{D42A27DB-BD31-4B8C-83A1-F6EECF244321}">
                <p14:modId xmlns:p14="http://schemas.microsoft.com/office/powerpoint/2010/main" val="2421141587"/>
              </p:ext>
            </p:extLst>
          </p:nvPr>
        </p:nvGraphicFramePr>
        <p:xfrm>
          <a:off x="327441" y="3340970"/>
          <a:ext cx="8504635" cy="1151374"/>
        </p:xfrm>
        <a:graphic>
          <a:graphicData uri="http://schemas.openxmlformats.org/drawingml/2006/table">
            <a:tbl>
              <a:tblPr>
                <a:tableStyleId>{3C2FFA5D-87B4-456A-9821-1D502468CF0F}</a:tableStyleId>
              </a:tblPr>
              <a:tblGrid>
                <a:gridCol w="1700927">
                  <a:extLst>
                    <a:ext uri="{9D8B030D-6E8A-4147-A177-3AD203B41FA5}">
                      <a16:colId xmlns:a16="http://schemas.microsoft.com/office/drawing/2014/main" val="1713497781"/>
                    </a:ext>
                  </a:extLst>
                </a:gridCol>
                <a:gridCol w="1700927">
                  <a:extLst>
                    <a:ext uri="{9D8B030D-6E8A-4147-A177-3AD203B41FA5}">
                      <a16:colId xmlns:a16="http://schemas.microsoft.com/office/drawing/2014/main" val="649721929"/>
                    </a:ext>
                  </a:extLst>
                </a:gridCol>
                <a:gridCol w="1700927">
                  <a:extLst>
                    <a:ext uri="{9D8B030D-6E8A-4147-A177-3AD203B41FA5}">
                      <a16:colId xmlns:a16="http://schemas.microsoft.com/office/drawing/2014/main" val="538953115"/>
                    </a:ext>
                  </a:extLst>
                </a:gridCol>
                <a:gridCol w="1700927">
                  <a:extLst>
                    <a:ext uri="{9D8B030D-6E8A-4147-A177-3AD203B41FA5}">
                      <a16:colId xmlns:a16="http://schemas.microsoft.com/office/drawing/2014/main" val="1036453243"/>
                    </a:ext>
                  </a:extLst>
                </a:gridCol>
                <a:gridCol w="1700927">
                  <a:extLst>
                    <a:ext uri="{9D8B030D-6E8A-4147-A177-3AD203B41FA5}">
                      <a16:colId xmlns:a16="http://schemas.microsoft.com/office/drawing/2014/main" val="364776653"/>
                    </a:ext>
                  </a:extLst>
                </a:gridCol>
              </a:tblGrid>
              <a:tr h="491859">
                <a:tc rowSpan="3">
                  <a:txBody>
                    <a:bodyPr/>
                    <a:lstStyle/>
                    <a:p>
                      <a:pPr algn="ctr" fontAlgn="ctr"/>
                      <a:r>
                        <a:rPr lang="en-US" sz="1800" b="0" u="none" strike="noStrike" dirty="0">
                          <a:effectLst/>
                          <a:latin typeface="Times New Roman" panose="02020603050405020304" pitchFamily="18" charset="0"/>
                          <a:cs typeface="Times New Roman" panose="02020603050405020304" pitchFamily="18" charset="0"/>
                        </a:rPr>
                        <a:t>Interrupt</a:t>
                      </a:r>
                    </a:p>
                    <a:p>
                      <a:pPr algn="ctr" fontAlgn="ctr"/>
                      <a:r>
                        <a:rPr lang="en-US" sz="1800" b="0" u="none" strike="noStrike" dirty="0">
                          <a:solidFill>
                            <a:srgbClr val="000000"/>
                          </a:solidFill>
                          <a:effectLst/>
                          <a:latin typeface="Times New Roman" panose="02020603050405020304" pitchFamily="18" charset="0"/>
                          <a:cs typeface="Times New Roman" panose="02020603050405020304" pitchFamily="18" charset="0"/>
                        </a:rPr>
                        <a:t>(_</a:t>
                      </a:r>
                      <a:r>
                        <a:rPr lang="en-US" sz="1800" b="0" u="none" strike="noStrike" dirty="0" err="1">
                          <a:solidFill>
                            <a:srgbClr val="000000"/>
                          </a:solidFill>
                          <a:effectLst/>
                          <a:latin typeface="Times New Roman" panose="02020603050405020304" pitchFamily="18" charset="0"/>
                          <a:cs typeface="Times New Roman" panose="02020603050405020304" pitchFamily="18" charset="0"/>
                        </a:rPr>
                        <a:t>no_operation</a:t>
                      </a:r>
                      <a:r>
                        <a:rPr lang="en-US" sz="1800" b="0" u="none" strike="noStrike" dirty="0">
                          <a:solidFill>
                            <a:srgbClr val="000000"/>
                          </a:solidFill>
                          <a:effectLst/>
                          <a:latin typeface="Times New Roman" panose="02020603050405020304" pitchFamily="18" charset="0"/>
                          <a:cs typeface="Times New Roman" panose="02020603050405020304" pitchFamily="18" charset="0"/>
                        </a:rPr>
                        <a:t>)</a:t>
                      </a:r>
                      <a:endParaRPr lang="en-US"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altLang="zh-CN" sz="1600" b="0" u="none" strike="noStrike" dirty="0">
                          <a:effectLst/>
                          <a:latin typeface="Times New Roman" panose="02020603050405020304" pitchFamily="18" charset="0"/>
                          <a:cs typeface="Times New Roman" panose="02020603050405020304" pitchFamily="18" charset="0"/>
                        </a:rPr>
                        <a:t>MODE</a:t>
                      </a:r>
                      <a:endParaRPr lang="zh-CN" altLang="en-US"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sz="1600" b="0" u="none" strike="noStrike" kern="1200" dirty="0">
                          <a:solidFill>
                            <a:schemeClr val="dk1"/>
                          </a:solidFill>
                          <a:effectLst/>
                          <a:latin typeface="Times New Roman" panose="02020603050405020304" pitchFamily="18" charset="0"/>
                          <a:cs typeface="Times New Roman" panose="02020603050405020304" pitchFamily="18" charset="0"/>
                        </a:rPr>
                        <a:t>MODE_DEFAULT</a:t>
                      </a:r>
                    </a:p>
                    <a:p>
                      <a:pPr algn="ctr" fontAlgn="ctr"/>
                      <a:r>
                        <a:rPr lang="en-US" sz="1600" b="0" u="none" strike="noStrike" kern="1200" dirty="0">
                          <a:solidFill>
                            <a:schemeClr val="dk1"/>
                          </a:solidFill>
                          <a:effectLst/>
                          <a:latin typeface="Times New Roman" panose="02020603050405020304" pitchFamily="18" charset="0"/>
                          <a:cs typeface="Times New Roman" panose="02020603050405020304" pitchFamily="18" charset="0"/>
                        </a:rPr>
                        <a:t>(</a:t>
                      </a:r>
                      <a:r>
                        <a:rPr lang="en-US" altLang="zh-CN" sz="1600" b="0" u="none" strike="noStrike" kern="1200" dirty="0" err="1">
                          <a:solidFill>
                            <a:schemeClr val="dk1"/>
                          </a:solidFill>
                          <a:effectLst/>
                          <a:latin typeface="Times New Roman" panose="02020603050405020304" pitchFamily="18" charset="0"/>
                          <a:cs typeface="Times New Roman" panose="02020603050405020304" pitchFamily="18" charset="0"/>
                        </a:rPr>
                        <a:t>cunit</a:t>
                      </a: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 lock cycle</a:t>
                      </a:r>
                      <a:r>
                        <a:rPr lang="en-US" sz="1600" b="0" u="none" strike="noStrike" dirty="0">
                          <a:solidFill>
                            <a:srgbClr val="000000"/>
                          </a:solidFill>
                          <a:effectLst/>
                          <a:latin typeface="Times New Roman" panose="02020603050405020304" pitchFamily="18" charset="0"/>
                          <a:cs typeface="Times New Roman" panose="02020603050405020304" pitchFamily="18" charset="0"/>
                        </a:rPr>
                        <a:t>)</a:t>
                      </a:r>
                      <a:endParaRPr lang="en-US"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altLang="zh-CN" sz="1600" b="0" u="none" strike="noStrike" dirty="0">
                          <a:effectLst/>
                          <a:latin typeface="Times New Roman" panose="02020603050405020304" pitchFamily="18" charset="0"/>
                          <a:cs typeface="Times New Roman" panose="02020603050405020304" pitchFamily="18" charset="0"/>
                        </a:rPr>
                        <a:t>MODE_SW1</a:t>
                      </a:r>
                    </a:p>
                    <a:p>
                      <a:pPr algn="ctr" fontAlgn="ct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a:t>
                      </a:r>
                      <a:r>
                        <a:rPr lang="en-US" altLang="zh-CN" sz="1600" b="0" u="none" strike="noStrike" kern="1200" dirty="0" err="1">
                          <a:solidFill>
                            <a:schemeClr val="dk1"/>
                          </a:solidFill>
                          <a:effectLst/>
                          <a:latin typeface="Times New Roman" panose="02020603050405020304" pitchFamily="18" charset="0"/>
                          <a:cs typeface="Times New Roman" panose="02020603050405020304" pitchFamily="18" charset="0"/>
                        </a:rPr>
                        <a:t>cunit</a:t>
                      </a: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 lock cycle</a:t>
                      </a:r>
                      <a:r>
                        <a:rPr lang="en-US" altLang="zh-CN" sz="1600" b="0" u="none" strike="noStrike" dirty="0">
                          <a:solidFill>
                            <a:srgbClr val="000000"/>
                          </a:solidFill>
                          <a:effectLst/>
                          <a:latin typeface="Times New Roman" panose="02020603050405020304" pitchFamily="18" charset="0"/>
                          <a:cs typeface="Times New Roman" panose="02020603050405020304" pitchFamily="18" charset="0"/>
                        </a:rPr>
                        <a:t>)</a:t>
                      </a:r>
                      <a:endParaRPr lang="en-US" altLang="zh-CN"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altLang="zh-CN" sz="1600" b="0" u="none" strike="noStrike" dirty="0">
                          <a:effectLst/>
                          <a:latin typeface="Times New Roman" panose="02020603050405020304" pitchFamily="18" charset="0"/>
                          <a:cs typeface="Times New Roman" panose="02020603050405020304" pitchFamily="18" charset="0"/>
                        </a:rPr>
                        <a:t>MODE_SW2</a:t>
                      </a:r>
                    </a:p>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a:t>
                      </a:r>
                      <a:r>
                        <a:rPr lang="en-US" altLang="zh-CN" sz="1600" b="0" u="none" strike="noStrike" kern="1200" dirty="0" err="1">
                          <a:solidFill>
                            <a:schemeClr val="dk1"/>
                          </a:solidFill>
                          <a:effectLst/>
                          <a:latin typeface="Times New Roman" panose="02020603050405020304" pitchFamily="18" charset="0"/>
                          <a:cs typeface="Times New Roman" panose="02020603050405020304" pitchFamily="18" charset="0"/>
                        </a:rPr>
                        <a:t>cunit</a:t>
                      </a: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 lock cycle</a:t>
                      </a:r>
                      <a:r>
                        <a:rPr lang="en-US" altLang="zh-CN" sz="1600" b="0" u="none" strike="noStrike" dirty="0">
                          <a:solidFill>
                            <a:srgbClr val="000000"/>
                          </a:solidFill>
                          <a:effectLst/>
                          <a:latin typeface="Times New Roman" panose="02020603050405020304" pitchFamily="18" charset="0"/>
                          <a:cs typeface="Times New Roman" panose="02020603050405020304" pitchFamily="18" charset="0"/>
                        </a:rPr>
                        <a:t>)</a:t>
                      </a:r>
                      <a:endParaRPr lang="en-US" altLang="zh-CN"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extLst>
                  <a:ext uri="{0D108BD9-81ED-4DB2-BD59-A6C34878D82A}">
                    <a16:rowId xmlns:a16="http://schemas.microsoft.com/office/drawing/2014/main" val="1269425693"/>
                  </a:ext>
                </a:extLst>
              </a:tr>
              <a:tr h="328037">
                <a:tc vMerge="1">
                  <a:txBody>
                    <a:bodyPr/>
                    <a:lstStyle/>
                    <a:p>
                      <a:pPr algn="ctr" fontAlgn="ctr"/>
                      <a:endParaRPr lang="zh-CN" alt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1800" b="0" u="none" strike="noStrike" kern="1200" dirty="0">
                          <a:solidFill>
                            <a:schemeClr val="dk1"/>
                          </a:solidFill>
                          <a:effectLst/>
                          <a:latin typeface="Times New Roman" panose="02020603050405020304" pitchFamily="18" charset="0"/>
                          <a:cs typeface="Times New Roman" panose="02020603050405020304" pitchFamily="18" charset="0"/>
                        </a:rPr>
                        <a:t>average idle task</a:t>
                      </a:r>
                      <a:endParaRPr lang="en-US" sz="18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217</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276950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46513</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3791740164"/>
                  </a:ext>
                </a:extLst>
              </a:tr>
              <a:tr h="328037">
                <a:tc vMerge="1">
                  <a:txBody>
                    <a:bodyPr/>
                    <a:lstStyle/>
                    <a:p>
                      <a:pPr algn="ctr" fontAlgn="ctr"/>
                      <a:endParaRPr lang="zh-CN" alt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lnR w="12700" cap="flat" cmpd="sng" algn="ctr">
                      <a:noFill/>
                      <a:prstDash val="solid"/>
                      <a:round/>
                      <a:headEnd type="none" w="med" len="med"/>
                      <a:tailEnd type="none" w="med" len="med"/>
                    </a:lnR>
                  </a:tcPr>
                </a:tc>
                <a:tc>
                  <a:txBody>
                    <a:bodyPr/>
                    <a:lstStyle/>
                    <a:p>
                      <a:pPr algn="ctr" fontAlgn="ct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average bump value</a:t>
                      </a:r>
                      <a:endParaRPr lang="zh-CN" alt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347</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48008510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112838110</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829697810"/>
                  </a:ext>
                </a:extLst>
              </a:tr>
            </a:tbl>
          </a:graphicData>
        </a:graphic>
      </p:graphicFrame>
      <mc:AlternateContent xmlns:mc="http://schemas.openxmlformats.org/markup-compatibility/2006" xmlns:a14="http://schemas.microsoft.com/office/drawing/2010/main">
        <mc:Choice Requires="a14">
          <p:sp>
            <p:nvSpPr>
              <p:cNvPr id="12" name="文本框 11">
                <a:extLst>
                  <a:ext uri="{FF2B5EF4-FFF2-40B4-BE49-F238E27FC236}">
                    <a16:creationId xmlns:a16="http://schemas.microsoft.com/office/drawing/2014/main" id="{EB30BF2F-817A-A0BE-C494-57D976804D02}"/>
                  </a:ext>
                </a:extLst>
              </p:cNvPr>
              <p:cNvSpPr txBox="1"/>
              <p:nvPr/>
            </p:nvSpPr>
            <p:spPr>
              <a:xfrm>
                <a:off x="-540568" y="2324985"/>
                <a:ext cx="8856984" cy="813556"/>
              </a:xfrm>
              <a:prstGeom prst="rect">
                <a:avLst/>
              </a:prstGeom>
              <a:noFill/>
            </p:spPr>
            <p:txBody>
              <a:bodyPr wrap="square">
                <a:spAutoFit/>
              </a:bodyPr>
              <a:lstStyle/>
              <a:p>
                <a:pPr algn="r" defTabSz="685800" eaLnBrk="1" fontAlgn="ctr" hangingPunct="1"/>
                <a14:m>
                  <m:oMath xmlns:m="http://schemas.openxmlformats.org/officeDocument/2006/math">
                    <m:r>
                      <a:rPr lang="en-US" altLang="zh-CN" i="1" dirty="0">
                        <a:solidFill>
                          <a:schemeClr val="dk1"/>
                        </a:solidFill>
                        <a:latin typeface="Cambria Math" panose="02040503050406030204" pitchFamily="18" charset="0"/>
                        <a:cs typeface="Times New Roman" panose="02020603050405020304" pitchFamily="18" charset="0"/>
                      </a:rPr>
                      <m:t>% </m:t>
                    </m:r>
                    <m:r>
                      <a:rPr lang="en-US" altLang="zh-CN" i="1" dirty="0">
                        <a:solidFill>
                          <a:schemeClr val="dk1"/>
                        </a:solidFill>
                        <a:latin typeface="Cambria Math" panose="02040503050406030204" pitchFamily="18" charset="0"/>
                        <a:cs typeface="Times New Roman" panose="02020603050405020304" pitchFamily="18" charset="0"/>
                      </a:rPr>
                      <m:t>𝑐𝑝𝑢</m:t>
                    </m:r>
                    <m:r>
                      <a:rPr lang="en-US" altLang="zh-CN" i="1" dirty="0">
                        <a:solidFill>
                          <a:schemeClr val="dk1"/>
                        </a:solidFill>
                        <a:latin typeface="Cambria Math" panose="02040503050406030204" pitchFamily="18" charset="0"/>
                        <a:cs typeface="Times New Roman" panose="02020603050405020304" pitchFamily="18" charset="0"/>
                      </a:rPr>
                      <m:t>_</m:t>
                    </m:r>
                    <m:r>
                      <a:rPr lang="en-US" altLang="zh-CN" i="1" dirty="0">
                        <a:solidFill>
                          <a:schemeClr val="dk1"/>
                        </a:solidFill>
                        <a:latin typeface="Cambria Math" panose="02040503050406030204" pitchFamily="18" charset="0"/>
                        <a:cs typeface="Times New Roman" panose="02020603050405020304" pitchFamily="18" charset="0"/>
                      </a:rPr>
                      <m:t>𝑖𝑑𝑙𝑒</m:t>
                    </m:r>
                    <m:r>
                      <a:rPr lang="en-US" altLang="zh-CN" i="1" dirty="0">
                        <a:solidFill>
                          <a:schemeClr val="dk1"/>
                        </a:solidFill>
                        <a:latin typeface="Cambria Math" panose="02040503050406030204" pitchFamily="18" charset="0"/>
                        <a:cs typeface="Times New Roman" panose="02020603050405020304" pitchFamily="18" charset="0"/>
                      </a:rPr>
                      <m:t>_</m:t>
                    </m:r>
                    <m:r>
                      <a:rPr lang="en-US" altLang="zh-CN" i="1" dirty="0">
                        <a:solidFill>
                          <a:schemeClr val="dk1"/>
                        </a:solidFill>
                        <a:latin typeface="Cambria Math" panose="02040503050406030204" pitchFamily="18" charset="0"/>
                        <a:cs typeface="Times New Roman" panose="02020603050405020304" pitchFamily="18" charset="0"/>
                      </a:rPr>
                      <m:t>𝑡𝑎𝑠𝑘</m:t>
                    </m:r>
                    <m:r>
                      <a:rPr lang="en-US" altLang="zh-CN" i="1">
                        <a:solidFill>
                          <a:schemeClr val="dk1"/>
                        </a:solidFill>
                        <a:latin typeface="Cambria Math" panose="02040503050406030204" pitchFamily="18" charset="0"/>
                        <a:cs typeface="Times New Roman" panose="02020603050405020304" pitchFamily="18" charset="0"/>
                      </a:rPr>
                      <m:t>=</m:t>
                    </m:r>
                    <m:r>
                      <a:rPr lang="en-US" altLang="zh-CN" b="0" i="1" smtClean="0">
                        <a:solidFill>
                          <a:schemeClr val="dk1"/>
                        </a:solidFill>
                        <a:latin typeface="Cambria Math" panose="02040503050406030204" pitchFamily="18" charset="0"/>
                        <a:cs typeface="Times New Roman" panose="02020603050405020304" pitchFamily="18" charset="0"/>
                      </a:rPr>
                      <m:t> </m:t>
                    </m:r>
                    <m:f>
                      <m:fPr>
                        <m:ctrlPr>
                          <a:rPr lang="en-US" altLang="zh-CN" i="1">
                            <a:solidFill>
                              <a:schemeClr val="dk1"/>
                            </a:solidFill>
                            <a:latin typeface="Cambria Math" panose="02040503050406030204" pitchFamily="18" charset="0"/>
                            <a:cs typeface="Times New Roman" panose="02020603050405020304" pitchFamily="18" charset="0"/>
                          </a:rPr>
                        </m:ctrlPr>
                      </m:fPr>
                      <m:num>
                        <m:d>
                          <m:dPr>
                            <m:ctrlPr>
                              <a:rPr lang="en-US" altLang="zh-CN" i="1">
                                <a:solidFill>
                                  <a:schemeClr val="dk1"/>
                                </a:solidFill>
                                <a:latin typeface="Cambria Math" panose="02040503050406030204" pitchFamily="18" charset="0"/>
                                <a:cs typeface="Times New Roman" panose="02020603050405020304" pitchFamily="18" charset="0"/>
                              </a:rPr>
                            </m:ctrlPr>
                          </m:dPr>
                          <m:e>
                            <m:r>
                              <a:rPr lang="en-US" altLang="zh-CN" i="1">
                                <a:solidFill>
                                  <a:schemeClr val="dk1"/>
                                </a:solidFill>
                                <a:latin typeface="Cambria Math" panose="02040503050406030204" pitchFamily="18" charset="0"/>
                                <a:cs typeface="Times New Roman" panose="02020603050405020304" pitchFamily="18" charset="0"/>
                              </a:rPr>
                              <m:t>𝑎𝑣𝑒𝑟𝑎𝑔𝑒</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𝑝𝑒𝑟𝑖𝑜𝑑</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𝑜𝑓</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𝑏𝑎𝑐𝑘𝑔𝑟𝑜𝑢𝑛𝑑</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𝑡𝑎𝑠𝑘</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𝑤𝑖𝑡h</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𝑛𝑜</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𝑙𝑜𝑎𝑑</m:t>
                            </m:r>
                          </m:e>
                        </m:d>
                        <m:r>
                          <a:rPr lang="en-US" altLang="zh-CN" i="1">
                            <a:solidFill>
                              <a:schemeClr val="dk1"/>
                            </a:solidFill>
                            <a:latin typeface="Cambria Math" panose="02040503050406030204" pitchFamily="18" charset="0"/>
                            <a:cs typeface="Times New Roman" panose="02020603050405020304" pitchFamily="18" charset="0"/>
                          </a:rPr>
                          <m:t>∗100%</m:t>
                        </m:r>
                      </m:num>
                      <m:den>
                        <m:d>
                          <m:dPr>
                            <m:ctrlPr>
                              <a:rPr lang="en-US" altLang="zh-CN" i="1">
                                <a:solidFill>
                                  <a:schemeClr val="dk1"/>
                                </a:solidFill>
                                <a:latin typeface="Cambria Math" panose="02040503050406030204" pitchFamily="18" charset="0"/>
                                <a:cs typeface="Times New Roman" panose="02020603050405020304" pitchFamily="18" charset="0"/>
                              </a:rPr>
                            </m:ctrlPr>
                          </m:dPr>
                          <m:e>
                            <m:r>
                              <a:rPr lang="en-US" altLang="zh-CN" i="1">
                                <a:solidFill>
                                  <a:schemeClr val="dk1"/>
                                </a:solidFill>
                                <a:latin typeface="Cambria Math" panose="02040503050406030204" pitchFamily="18" charset="0"/>
                                <a:cs typeface="Times New Roman" panose="02020603050405020304" pitchFamily="18" charset="0"/>
                              </a:rPr>
                              <m:t>𝑎𝑣𝑒𝑟𝑎𝑔𝑒</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𝑝𝑒𝑟𝑖𝑜𝑑</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𝑜𝑓</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𝑏𝑎𝑐𝑘𝑔𝑟𝑜𝑢𝑛𝑑</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𝑡𝑎𝑠𝑘</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𝑤𝑖𝑡h</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𝑠𝑜𝑚𝑒</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𝑙𝑜𝑎𝑑</m:t>
                            </m:r>
                          </m:e>
                        </m:d>
                      </m:den>
                    </m:f>
                  </m:oMath>
                </a14:m>
                <a:r>
                  <a:rPr lang="en-US" altLang="zh-CN" i="1" dirty="0">
                    <a:solidFill>
                      <a:schemeClr val="dk1"/>
                    </a:solidFill>
                    <a:latin typeface="Times New Roman" panose="02020603050405020304" pitchFamily="18" charset="0"/>
                    <a:cs typeface="Times New Roman" panose="02020603050405020304" pitchFamily="18" charset="0"/>
                  </a:rPr>
                  <a:t> 	</a:t>
                </a:r>
                <a:r>
                  <a:rPr lang="en-US" altLang="zh-CN" dirty="0">
                    <a:solidFill>
                      <a:schemeClr val="tx1"/>
                    </a:solidFill>
                    <a:latin typeface="Times New Roman" panose="02020603050405020304" pitchFamily="18" charset="0"/>
                    <a:cs typeface="Times New Roman" panose="02020603050405020304" pitchFamily="18" charset="0"/>
                  </a:rPr>
                  <a:t>formula 1</a:t>
                </a:r>
                <a:endParaRPr lang="en-US" altLang="zh-CN" i="1" dirty="0">
                  <a:solidFill>
                    <a:schemeClr val="tx1"/>
                  </a:solidFill>
                  <a:latin typeface="Times New Roman" panose="02020603050405020304" pitchFamily="18" charset="0"/>
                  <a:cs typeface="Times New Roman" panose="02020603050405020304" pitchFamily="18" charset="0"/>
                </a:endParaRPr>
              </a:p>
              <a:p>
                <a:pPr algn="r" defTabSz="685800" eaLnBrk="1" fontAlgn="ctr" hangingPunct="1"/>
                <a:r>
                  <a:rPr lang="en-US" altLang="zh-CN" i="1" dirty="0">
                    <a:solidFill>
                      <a:schemeClr val="tx1"/>
                    </a:solidFill>
                    <a:latin typeface="Times New Roman" panose="02020603050405020304" pitchFamily="18" charset="0"/>
                    <a:cs typeface="Times New Roman" panose="02020603050405020304" pitchFamily="18" charset="0"/>
                  </a:rPr>
                  <a:t>% </a:t>
                </a:r>
                <a:r>
                  <a:rPr lang="en-US" altLang="zh-CN" i="1" dirty="0" err="1">
                    <a:solidFill>
                      <a:schemeClr val="tx1"/>
                    </a:solidFill>
                    <a:latin typeface="Times New Roman" panose="02020603050405020304" pitchFamily="18" charset="0"/>
                    <a:cs typeface="Times New Roman" panose="02020603050405020304" pitchFamily="18" charset="0"/>
                  </a:rPr>
                  <a:t>cpu_utilization</a:t>
                </a:r>
                <a:r>
                  <a:rPr lang="en-US" altLang="zh-CN" i="1" dirty="0">
                    <a:solidFill>
                      <a:schemeClr val="tx1"/>
                    </a:solidFill>
                    <a:latin typeface="Times New Roman" panose="02020603050405020304" pitchFamily="18" charset="0"/>
                    <a:cs typeface="Times New Roman" panose="02020603050405020304" pitchFamily="18" charset="0"/>
                  </a:rPr>
                  <a:t> = </a:t>
                </a:r>
                <a14:m>
                  <m:oMath xmlns:m="http://schemas.openxmlformats.org/officeDocument/2006/math">
                    <m:r>
                      <a:rPr lang="en-US" altLang="zh-CN" i="1" dirty="0">
                        <a:solidFill>
                          <a:schemeClr val="tx1"/>
                        </a:solidFill>
                        <a:latin typeface="Cambria Math" panose="02040503050406030204" pitchFamily="18" charset="0"/>
                        <a:cs typeface="Times New Roman" panose="02020603050405020304" pitchFamily="18" charset="0"/>
                      </a:rPr>
                      <m:t>1 − % </m:t>
                    </m:r>
                    <m:r>
                      <a:rPr lang="en-US" altLang="zh-CN" i="1" dirty="0">
                        <a:solidFill>
                          <a:schemeClr val="tx1"/>
                        </a:solidFill>
                        <a:latin typeface="Cambria Math" panose="02040503050406030204" pitchFamily="18" charset="0"/>
                        <a:cs typeface="Times New Roman" panose="02020603050405020304" pitchFamily="18" charset="0"/>
                      </a:rPr>
                      <m:t>𝑐𝑝𝑢</m:t>
                    </m:r>
                    <m:r>
                      <a:rPr lang="en-US" altLang="zh-CN" i="1" dirty="0">
                        <a:solidFill>
                          <a:schemeClr val="tx1"/>
                        </a:solidFill>
                        <a:latin typeface="Cambria Math" panose="02040503050406030204" pitchFamily="18" charset="0"/>
                        <a:cs typeface="Times New Roman" panose="02020603050405020304" pitchFamily="18" charset="0"/>
                      </a:rPr>
                      <m:t>_</m:t>
                    </m:r>
                    <m:r>
                      <a:rPr lang="en-US" altLang="zh-CN" i="1" dirty="0">
                        <a:solidFill>
                          <a:schemeClr val="tx1"/>
                        </a:solidFill>
                        <a:latin typeface="Cambria Math" panose="02040503050406030204" pitchFamily="18" charset="0"/>
                        <a:cs typeface="Times New Roman" panose="02020603050405020304" pitchFamily="18" charset="0"/>
                      </a:rPr>
                      <m:t>𝑖𝑑𝑙𝑒</m:t>
                    </m:r>
                    <m:r>
                      <a:rPr lang="en-US" altLang="zh-CN" i="1" dirty="0">
                        <a:solidFill>
                          <a:schemeClr val="tx1"/>
                        </a:solidFill>
                        <a:latin typeface="Cambria Math" panose="02040503050406030204" pitchFamily="18" charset="0"/>
                        <a:cs typeface="Times New Roman" panose="02020603050405020304" pitchFamily="18" charset="0"/>
                      </a:rPr>
                      <m:t>_</m:t>
                    </m:r>
                    <m:r>
                      <a:rPr lang="en-US" altLang="zh-CN" i="1" dirty="0">
                        <a:solidFill>
                          <a:schemeClr val="tx1"/>
                        </a:solidFill>
                        <a:latin typeface="Cambria Math" panose="02040503050406030204" pitchFamily="18" charset="0"/>
                        <a:cs typeface="Times New Roman" panose="02020603050405020304" pitchFamily="18" charset="0"/>
                      </a:rPr>
                      <m:t>𝑡𝑎𝑠𝑘</m:t>
                    </m:r>
                  </m:oMath>
                </a14:m>
                <a:r>
                  <a:rPr lang="en-US" altLang="zh-CN" dirty="0">
                    <a:solidFill>
                      <a:schemeClr val="tx1"/>
                    </a:solidFill>
                    <a:latin typeface="Times New Roman" panose="02020603050405020304" pitchFamily="18" charset="0"/>
                    <a:cs typeface="Times New Roman" panose="02020603050405020304" pitchFamily="18" charset="0"/>
                  </a:rPr>
                  <a:t> 		formula 2</a:t>
                </a:r>
                <a:endParaRPr lang="en-US" altLang="zh-CN" i="1"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12" name="文本框 11">
                <a:extLst>
                  <a:ext uri="{FF2B5EF4-FFF2-40B4-BE49-F238E27FC236}">
                    <a16:creationId xmlns:a16="http://schemas.microsoft.com/office/drawing/2014/main" id="{EB30BF2F-817A-A0BE-C494-57D976804D02}"/>
                  </a:ext>
                </a:extLst>
              </p:cNvPr>
              <p:cNvSpPr txBox="1">
                <a:spLocks noRot="1" noChangeAspect="1" noMove="1" noResize="1" noEditPoints="1" noAdjustHandles="1" noChangeArrowheads="1" noChangeShapeType="1" noTextEdit="1"/>
              </p:cNvSpPr>
              <p:nvPr/>
            </p:nvSpPr>
            <p:spPr>
              <a:xfrm>
                <a:off x="-540568" y="2324985"/>
                <a:ext cx="8856984" cy="813556"/>
              </a:xfrm>
              <a:prstGeom prst="rect">
                <a:avLst/>
              </a:prstGeom>
              <a:blipFill>
                <a:blip r:embed="rId3"/>
                <a:stretch>
                  <a:fillRect r="-619" b="-11194"/>
                </a:stretch>
              </a:blipFill>
            </p:spPr>
            <p:txBody>
              <a:bodyPr/>
              <a:lstStyle/>
              <a:p>
                <a:r>
                  <a:rPr lang="en-GB">
                    <a:noFill/>
                  </a:rPr>
                  <a:t> </a:t>
                </a:r>
              </a:p>
            </p:txBody>
          </p:sp>
        </mc:Fallback>
      </mc:AlternateContent>
      <p:sp>
        <p:nvSpPr>
          <p:cNvPr id="7" name="文本框 6">
            <a:extLst>
              <a:ext uri="{FF2B5EF4-FFF2-40B4-BE49-F238E27FC236}">
                <a16:creationId xmlns:a16="http://schemas.microsoft.com/office/drawing/2014/main" id="{B7C8F11F-4FAE-662A-A360-434148A00569}"/>
              </a:ext>
            </a:extLst>
          </p:cNvPr>
          <p:cNvSpPr txBox="1"/>
          <p:nvPr/>
        </p:nvSpPr>
        <p:spPr>
          <a:xfrm>
            <a:off x="2170921" y="6370711"/>
            <a:ext cx="4791312" cy="276999"/>
          </a:xfrm>
          <a:prstGeom prst="rect">
            <a:avLst/>
          </a:prstGeom>
          <a:noFill/>
        </p:spPr>
        <p:txBody>
          <a:bodyPr wrap="none" rtlCol="0">
            <a:spAutoFit/>
          </a:bodyPr>
          <a:lstStyle/>
          <a:p>
            <a:r>
              <a:rPr lang="en-US" altLang="zh-CN" sz="1200">
                <a:latin typeface="Times New Roman" panose="02020603050405020304" pitchFamily="18" charset="0"/>
                <a:cs typeface="Times New Roman" panose="02020603050405020304" pitchFamily="18" charset="0"/>
              </a:rPr>
              <a:t>reference@: https://www.embedded.com/how-to-calculate-cpu-utilization/</a:t>
            </a:r>
            <a:endParaRPr lang="zh-CN" alt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06504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ltLang="zh-CN" b="1" dirty="0">
                <a:latin typeface="Times New Roman" panose="02020603050405020304" pitchFamily="18" charset="0"/>
                <a:cs typeface="Times New Roman" panose="02020603050405020304" pitchFamily="18" charset="0"/>
              </a:rPr>
              <a:t>CPU Usage </a:t>
            </a:r>
            <a:r>
              <a:rPr lang="en-GB" altLang="zh-CN" b="1" dirty="0">
                <a:solidFill>
                  <a:srgbClr val="0070C0"/>
                </a:solidFill>
                <a:latin typeface="Times New Roman" panose="02020603050405020304" pitchFamily="18" charset="0"/>
                <a:cs typeface="Times New Roman" panose="02020603050405020304" pitchFamily="18" charset="0"/>
              </a:rPr>
              <a:t>– I</a:t>
            </a:r>
            <a:r>
              <a:rPr lang="en-US" altLang="zh-CN" b="1" dirty="0" err="1">
                <a:solidFill>
                  <a:srgbClr val="0070C0"/>
                </a:solidFill>
                <a:latin typeface="Times New Roman" panose="02020603050405020304" pitchFamily="18" charset="0"/>
                <a:cs typeface="Times New Roman" panose="02020603050405020304" pitchFamily="18" charset="0"/>
              </a:rPr>
              <a:t>nterrupt</a:t>
            </a:r>
            <a:endParaRPr lang="en-GB"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GB" sz="1600" dirty="0">
                <a:latin typeface="Times New Roman" panose="02020603050405020304" pitchFamily="18" charset="0"/>
                <a:cs typeface="Times New Roman" panose="02020603050405020304" pitchFamily="18" charset="0"/>
              </a:rPr>
              <a:t>How have you measured the CPU utilization? </a:t>
            </a:r>
            <a:r>
              <a:rPr lang="en-GB" altLang="zh-CN" sz="1600" b="1" dirty="0">
                <a:solidFill>
                  <a:srgbClr val="0070C0"/>
                </a:solidFill>
                <a:latin typeface="Times New Roman" panose="02020603050405020304" pitchFamily="18" charset="0"/>
                <a:cs typeface="Times New Roman" panose="02020603050405020304" pitchFamily="18" charset="0"/>
              </a:rPr>
              <a:t>-- </a:t>
            </a:r>
            <a:r>
              <a:rPr lang="en-US" altLang="zh-CN" sz="1600" b="1" i="0" u="none" strike="noStrike" dirty="0">
                <a:solidFill>
                  <a:srgbClr val="0070C0"/>
                </a:solidFill>
                <a:effectLst/>
                <a:latin typeface="Times New Roman" panose="02020603050405020304" pitchFamily="18" charset="0"/>
                <a:ea typeface="等线" panose="02010600030101010101" pitchFamily="2" charset="-122"/>
                <a:cs typeface="Times New Roman" panose="02020603050405020304" pitchFamily="18" charset="0"/>
              </a:rPr>
              <a:t>model exchange </a:t>
            </a:r>
            <a:r>
              <a:rPr lang="en-GB" altLang="zh-CN" sz="1600" b="1" dirty="0">
                <a:solidFill>
                  <a:srgbClr val="0070C0"/>
                </a:solidFill>
                <a:latin typeface="Times New Roman" panose="02020603050405020304" pitchFamily="18" charset="0"/>
                <a:cs typeface="Times New Roman" panose="02020603050405020304" pitchFamily="18" charset="0"/>
              </a:rPr>
              <a:t>CPU utilization</a:t>
            </a:r>
            <a:r>
              <a:rPr lang="en-GB" sz="1600" b="1" dirty="0">
                <a:solidFill>
                  <a:srgbClr val="0070C0"/>
                </a:solidFill>
                <a:latin typeface="Times New Roman" panose="02020603050405020304" pitchFamily="18" charset="0"/>
                <a:cs typeface="Times New Roman" panose="02020603050405020304" pitchFamily="18" charset="0"/>
              </a:rPr>
              <a:t> </a:t>
            </a:r>
          </a:p>
        </p:txBody>
      </p:sp>
      <p:sp>
        <p:nvSpPr>
          <p:cNvPr id="4" name="Slide Number Placeholder 3"/>
          <p:cNvSpPr>
            <a:spLocks noGrp="1"/>
          </p:cNvSpPr>
          <p:nvPr>
            <p:ph type="sldNum" sz="quarter" idx="11"/>
          </p:nvPr>
        </p:nvSpPr>
        <p:spPr/>
        <p:txBody>
          <a:bodyPr/>
          <a:lstStyle/>
          <a:p>
            <a:pPr>
              <a:defRPr/>
            </a:pPr>
            <a:fld id="{C9421E46-382C-4EE9-B45B-87761AE2BCD5}" type="slidenum">
              <a:rPr lang="en-GB" altLang="en-US" smtClean="0"/>
              <a:pPr>
                <a:defRPr/>
              </a:pPr>
              <a:t>19</a:t>
            </a:fld>
            <a:endParaRPr lang="en-GB" altLang="en-US" dirty="0"/>
          </a:p>
        </p:txBody>
      </p:sp>
      <p:sp>
        <p:nvSpPr>
          <p:cNvPr id="5" name="Date Placeholder 4"/>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
        <p:nvSpPr>
          <p:cNvPr id="9" name="文本框 8">
            <a:extLst>
              <a:ext uri="{FF2B5EF4-FFF2-40B4-BE49-F238E27FC236}">
                <a16:creationId xmlns:a16="http://schemas.microsoft.com/office/drawing/2014/main" id="{FDF9EFD6-10E8-2DB0-A91B-9B86D40207D8}"/>
              </a:ext>
            </a:extLst>
          </p:cNvPr>
          <p:cNvSpPr txBox="1"/>
          <p:nvPr/>
        </p:nvSpPr>
        <p:spPr>
          <a:xfrm>
            <a:off x="361949" y="1935103"/>
            <a:ext cx="8504635" cy="338554"/>
          </a:xfrm>
          <a:prstGeom prst="rect">
            <a:avLst/>
          </a:prstGeom>
          <a:noFill/>
        </p:spPr>
        <p:txBody>
          <a:bodyPr wrap="square">
            <a:spAutoFit/>
          </a:bodyPr>
          <a:lstStyle/>
          <a:p>
            <a:pPr algn="just"/>
            <a:r>
              <a:rPr lang="en-US" altLang="zh-CN" sz="1600" dirty="0">
                <a:solidFill>
                  <a:srgbClr val="0070C0"/>
                </a:solidFill>
                <a:latin typeface="Times New Roman" panose="02020603050405020304" pitchFamily="18" charset="0"/>
                <a:cs typeface="Times New Roman" panose="02020603050405020304" pitchFamily="18" charset="0"/>
              </a:rPr>
              <a:t>We could know the formula 3 from formula 1 &amp; 2.</a:t>
            </a:r>
            <a:endParaRPr lang="zh-CN" altLang="en-US" sz="1600" dirty="0">
              <a:solidFill>
                <a:srgbClr val="0070C0"/>
              </a:solidFill>
              <a:latin typeface="Times New Roman" panose="02020603050405020304" pitchFamily="18" charset="0"/>
              <a:cs typeface="Times New Roman" panose="02020603050405020304" pitchFamily="18" charset="0"/>
            </a:endParaRPr>
          </a:p>
        </p:txBody>
      </p:sp>
      <p:graphicFrame>
        <p:nvGraphicFramePr>
          <p:cNvPr id="7" name="内容占位符 6">
            <a:extLst>
              <a:ext uri="{FF2B5EF4-FFF2-40B4-BE49-F238E27FC236}">
                <a16:creationId xmlns:a16="http://schemas.microsoft.com/office/drawing/2014/main" id="{C09710E8-EDED-A868-E653-E92D60CDE6CC}"/>
              </a:ext>
            </a:extLst>
          </p:cNvPr>
          <p:cNvGraphicFramePr>
            <a:graphicFrameLocks/>
          </p:cNvGraphicFramePr>
          <p:nvPr>
            <p:extLst>
              <p:ext uri="{D42A27DB-BD31-4B8C-83A1-F6EECF244321}">
                <p14:modId xmlns:p14="http://schemas.microsoft.com/office/powerpoint/2010/main" val="703221104"/>
              </p:ext>
            </p:extLst>
          </p:nvPr>
        </p:nvGraphicFramePr>
        <p:xfrm>
          <a:off x="611560" y="3212976"/>
          <a:ext cx="7671036" cy="2357376"/>
        </p:xfrm>
        <a:graphic>
          <a:graphicData uri="http://schemas.openxmlformats.org/drawingml/2006/table">
            <a:tbl>
              <a:tblPr>
                <a:tableStyleId>{3C2FFA5D-87B4-456A-9821-1D502468CF0F}</a:tableStyleId>
              </a:tblPr>
              <a:tblGrid>
                <a:gridCol w="2800074">
                  <a:extLst>
                    <a:ext uri="{9D8B030D-6E8A-4147-A177-3AD203B41FA5}">
                      <a16:colId xmlns:a16="http://schemas.microsoft.com/office/drawing/2014/main" val="3207000784"/>
                    </a:ext>
                  </a:extLst>
                </a:gridCol>
                <a:gridCol w="1837548">
                  <a:extLst>
                    <a:ext uri="{9D8B030D-6E8A-4147-A177-3AD203B41FA5}">
                      <a16:colId xmlns:a16="http://schemas.microsoft.com/office/drawing/2014/main" val="2249684624"/>
                    </a:ext>
                  </a:extLst>
                </a:gridCol>
                <a:gridCol w="1516707">
                  <a:extLst>
                    <a:ext uri="{9D8B030D-6E8A-4147-A177-3AD203B41FA5}">
                      <a16:colId xmlns:a16="http://schemas.microsoft.com/office/drawing/2014/main" val="1340697851"/>
                    </a:ext>
                  </a:extLst>
                </a:gridCol>
                <a:gridCol w="1516707">
                  <a:extLst>
                    <a:ext uri="{9D8B030D-6E8A-4147-A177-3AD203B41FA5}">
                      <a16:colId xmlns:a16="http://schemas.microsoft.com/office/drawing/2014/main" val="1436255497"/>
                    </a:ext>
                  </a:extLst>
                </a:gridCol>
              </a:tblGrid>
              <a:tr h="288146">
                <a:tc>
                  <a:txBody>
                    <a:bodyPr/>
                    <a:lstStyle/>
                    <a:p>
                      <a:pPr algn="ctr" fontAlgn="ctr"/>
                      <a:r>
                        <a:rPr lang="en-US" altLang="zh-CN" sz="1800" b="0" u="none" strike="noStrike" dirty="0">
                          <a:solidFill>
                            <a:srgbClr val="000000"/>
                          </a:solidFill>
                          <a:effectLst/>
                          <a:latin typeface="Times New Roman" panose="02020603050405020304" pitchFamily="18" charset="0"/>
                          <a:cs typeface="Times New Roman" panose="02020603050405020304" pitchFamily="18" charset="0"/>
                        </a:rPr>
                        <a:t>Model exchange</a:t>
                      </a:r>
                      <a:endParaRPr lang="zh-CN" altLang="en-US"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altLang="zh-CN" sz="1800" u="none" strike="noStrike" dirty="0">
                          <a:effectLst/>
                          <a:latin typeface="Times New Roman" panose="02020603050405020304" pitchFamily="18" charset="0"/>
                          <a:cs typeface="Times New Roman" panose="02020603050405020304" pitchFamily="18" charset="0"/>
                        </a:rPr>
                        <a:t>Exchange Average Time</a:t>
                      </a:r>
                      <a:r>
                        <a:rPr lang="zh-CN" altLang="en-US" sz="1800" dirty="0">
                          <a:latin typeface="Times New Roman" panose="02020603050405020304" pitchFamily="18" charset="0"/>
                          <a:cs typeface="Times New Roman" panose="02020603050405020304" pitchFamily="18" charset="0"/>
                        </a:rPr>
                        <a:t> </a:t>
                      </a:r>
                      <a:endParaRPr lang="zh-CN" altLang="en-US"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altLang="zh-CN" sz="1800" u="none" strike="noStrike" dirty="0">
                          <a:effectLst/>
                          <a:latin typeface="Times New Roman" panose="02020603050405020304" pitchFamily="18" charset="0"/>
                          <a:cs typeface="Times New Roman" panose="02020603050405020304" pitchFamily="18" charset="0"/>
                        </a:rPr>
                        <a:t>Interrupt Average Time</a:t>
                      </a:r>
                      <a:r>
                        <a:rPr lang="zh-CN" altLang="en-US" sz="1800" dirty="0">
                          <a:latin typeface="Times New Roman" panose="02020603050405020304" pitchFamily="18" charset="0"/>
                          <a:cs typeface="Times New Roman" panose="02020603050405020304" pitchFamily="18" charset="0"/>
                        </a:rPr>
                        <a:t> </a:t>
                      </a:r>
                      <a:endParaRPr lang="zh-CN" altLang="en-US"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GB" altLang="zh-CN" sz="1800" u="none" strike="noStrike" kern="1200" dirty="0">
                          <a:solidFill>
                            <a:schemeClr val="dk1"/>
                          </a:solidFill>
                          <a:effectLst/>
                          <a:latin typeface="Times New Roman" panose="02020603050405020304" pitchFamily="18" charset="0"/>
                          <a:cs typeface="Times New Roman" panose="02020603050405020304" pitchFamily="18" charset="0"/>
                        </a:rPr>
                        <a:t>CPU utilization</a:t>
                      </a:r>
                      <a:endParaRPr lang="zh-CN" altLang="en-US" sz="1800" i="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7620" marR="7620" marT="7620" marB="0" anchor="ctr"/>
                </a:tc>
                <a:extLst>
                  <a:ext uri="{0D108BD9-81ED-4DB2-BD59-A6C34878D82A}">
                    <a16:rowId xmlns:a16="http://schemas.microsoft.com/office/drawing/2014/main" val="3668722817"/>
                  </a:ext>
                </a:extLst>
              </a:tr>
              <a:tr h="288146">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sz="1800" u="none" strike="noStrike" dirty="0">
                          <a:effectLst/>
                          <a:latin typeface="Times New Roman" panose="02020603050405020304" pitchFamily="18" charset="0"/>
                          <a:cs typeface="Times New Roman" panose="02020603050405020304" pitchFamily="18" charset="0"/>
                        </a:rPr>
                        <a:t>mode0 to </a:t>
                      </a:r>
                      <a:r>
                        <a:rPr lang="en-US" altLang="zh-CN" sz="1800" u="none" strike="noStrike" dirty="0">
                          <a:effectLst/>
                          <a:latin typeface="Times New Roman" panose="02020603050405020304" pitchFamily="18" charset="0"/>
                          <a:cs typeface="Times New Roman" panose="02020603050405020304" pitchFamily="18" charset="0"/>
                        </a:rPr>
                        <a:t>mode1</a:t>
                      </a:r>
                      <a:endParaRPr lang="en-US" altLang="zh-CN"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dirty="0">
                          <a:solidFill>
                            <a:schemeClr val="dk1"/>
                          </a:solidFill>
                          <a:effectLst/>
                          <a:latin typeface="Times New Roman" panose="02020603050405020304" pitchFamily="18" charset="0"/>
                          <a:cs typeface="Times New Roman" panose="02020603050405020304" pitchFamily="18" charset="0"/>
                        </a:rPr>
                        <a:t>48285102</a:t>
                      </a:r>
                      <a:endParaRPr lang="en-US" altLang="zh-CN" sz="180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a:solidFill>
                            <a:schemeClr val="dk1"/>
                          </a:solidFill>
                          <a:effectLst/>
                          <a:latin typeface="Times New Roman" panose="02020603050405020304" pitchFamily="18" charset="0"/>
                          <a:cs typeface="Times New Roman" panose="02020603050405020304" pitchFamily="18" charset="0"/>
                        </a:rPr>
                        <a:t>48008152</a:t>
                      </a:r>
                      <a:endParaRPr lang="en-US" altLang="zh-CN" sz="180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99.43%</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224873752"/>
                  </a:ext>
                </a:extLst>
              </a:tr>
              <a:tr h="288146">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sz="1800" u="none" strike="noStrike" kern="1200" dirty="0">
                          <a:solidFill>
                            <a:schemeClr val="dk1"/>
                          </a:solidFill>
                          <a:effectLst/>
                          <a:latin typeface="Times New Roman" panose="02020603050405020304" pitchFamily="18" charset="0"/>
                          <a:cs typeface="Times New Roman" panose="02020603050405020304" pitchFamily="18" charset="0"/>
                        </a:rPr>
                        <a:t>mode0 </a:t>
                      </a:r>
                      <a:r>
                        <a:rPr lang="en-US" altLang="zh-CN" sz="1800" u="none" strike="noStrike" dirty="0">
                          <a:effectLst/>
                          <a:latin typeface="Times New Roman" panose="02020603050405020304" pitchFamily="18" charset="0"/>
                          <a:cs typeface="Times New Roman" panose="02020603050405020304" pitchFamily="18" charset="0"/>
                        </a:rPr>
                        <a:t>to </a:t>
                      </a:r>
                      <a:r>
                        <a:rPr lang="en-US" sz="1800" u="none" strike="noStrike" kern="1200" dirty="0">
                          <a:solidFill>
                            <a:schemeClr val="dk1"/>
                          </a:solidFill>
                          <a:effectLst/>
                          <a:latin typeface="Times New Roman" panose="02020603050405020304" pitchFamily="18" charset="0"/>
                          <a:cs typeface="Times New Roman" panose="02020603050405020304" pitchFamily="18" charset="0"/>
                        </a:rPr>
                        <a:t>mode2</a:t>
                      </a:r>
                      <a:endParaRPr lang="en-US" sz="180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7620" marR="7620" marT="7620"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dirty="0">
                          <a:solidFill>
                            <a:schemeClr val="dk1"/>
                          </a:solidFill>
                          <a:effectLst/>
                          <a:latin typeface="Times New Roman" panose="02020603050405020304" pitchFamily="18" charset="0"/>
                          <a:cs typeface="Times New Roman" panose="02020603050405020304" pitchFamily="18" charset="0"/>
                        </a:rPr>
                        <a:t>48054667</a:t>
                      </a:r>
                      <a:endParaRPr lang="en-US" altLang="zh-CN" sz="180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dirty="0">
                          <a:solidFill>
                            <a:schemeClr val="dk1"/>
                          </a:solidFill>
                          <a:effectLst/>
                          <a:latin typeface="Times New Roman" panose="02020603050405020304" pitchFamily="18" charset="0"/>
                          <a:cs typeface="Times New Roman" panose="02020603050405020304" pitchFamily="18" charset="0"/>
                        </a:rPr>
                        <a:t>48008154</a:t>
                      </a:r>
                      <a:endParaRPr lang="en-US" altLang="zh-CN" sz="180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99.90%</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2513467395"/>
                  </a:ext>
                </a:extLst>
              </a:tr>
              <a:tr h="288146">
                <a:tc>
                  <a:txBody>
                    <a:bodyPr/>
                    <a:lstStyle/>
                    <a:p>
                      <a:pPr algn="ctr" fontAlgn="ctr"/>
                      <a:r>
                        <a:rPr lang="en-US" sz="1800" u="none" strike="noStrike" dirty="0">
                          <a:effectLst/>
                          <a:latin typeface="Times New Roman" panose="02020603050405020304" pitchFamily="18" charset="0"/>
                          <a:cs typeface="Times New Roman" panose="02020603050405020304" pitchFamily="18" charset="0"/>
                        </a:rPr>
                        <a:t>mode1 to mode1</a:t>
                      </a:r>
                      <a:endParaRPr lang="en-US"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a:solidFill>
                            <a:schemeClr val="dk1"/>
                          </a:solidFill>
                          <a:effectLst/>
                          <a:latin typeface="Times New Roman" panose="02020603050405020304" pitchFamily="18" charset="0"/>
                          <a:cs typeface="Times New Roman" panose="02020603050405020304" pitchFamily="18" charset="0"/>
                        </a:rPr>
                        <a:t>276950</a:t>
                      </a:r>
                      <a:endParaRPr lang="en-US" altLang="zh-CN" sz="180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dirty="0">
                          <a:solidFill>
                            <a:schemeClr val="dk1"/>
                          </a:solidFill>
                          <a:effectLst/>
                          <a:latin typeface="Times New Roman" panose="02020603050405020304" pitchFamily="18" charset="0"/>
                          <a:cs typeface="Times New Roman" panose="02020603050405020304" pitchFamily="18" charset="0"/>
                        </a:rPr>
                        <a:t>0</a:t>
                      </a:r>
                      <a:endParaRPr lang="en-US" altLang="zh-CN" sz="180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0.00%</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973225788"/>
                  </a:ext>
                </a:extLst>
              </a:tr>
              <a:tr h="360386">
                <a:tc>
                  <a:txBody>
                    <a:bodyPr/>
                    <a:lstStyle/>
                    <a:p>
                      <a:pPr algn="ctr" fontAlgn="ctr"/>
                      <a:r>
                        <a:rPr lang="en-US" sz="1800" u="none" strike="noStrike" dirty="0">
                          <a:effectLst/>
                          <a:latin typeface="Times New Roman" panose="02020603050405020304" pitchFamily="18" charset="0"/>
                          <a:cs typeface="Times New Roman" panose="02020603050405020304" pitchFamily="18" charset="0"/>
                        </a:rPr>
                        <a:t>mode1 to mode2</a:t>
                      </a:r>
                      <a:endParaRPr lang="en-US"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a:solidFill>
                            <a:schemeClr val="dk1"/>
                          </a:solidFill>
                          <a:effectLst/>
                          <a:latin typeface="Times New Roman" panose="02020603050405020304" pitchFamily="18" charset="0"/>
                          <a:cs typeface="Times New Roman" panose="02020603050405020304" pitchFamily="18" charset="0"/>
                        </a:rPr>
                        <a:t>48054781</a:t>
                      </a:r>
                      <a:endParaRPr lang="en-US" altLang="zh-CN" sz="180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dirty="0">
                          <a:solidFill>
                            <a:schemeClr val="dk1"/>
                          </a:solidFill>
                          <a:effectLst/>
                          <a:latin typeface="Times New Roman" panose="02020603050405020304" pitchFamily="18" charset="0"/>
                          <a:cs typeface="Times New Roman" panose="02020603050405020304" pitchFamily="18" charset="0"/>
                        </a:rPr>
                        <a:t>48008268</a:t>
                      </a:r>
                      <a:endParaRPr lang="en-US" altLang="zh-CN" sz="180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99.90%</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4241194803"/>
                  </a:ext>
                </a:extLst>
              </a:tr>
              <a:tr h="288146">
                <a:tc>
                  <a:txBody>
                    <a:bodyPr/>
                    <a:lstStyle/>
                    <a:p>
                      <a:pPr algn="ctr" fontAlgn="ctr"/>
                      <a:r>
                        <a:rPr lang="en-US" sz="1800" u="none" strike="noStrike" dirty="0">
                          <a:effectLst/>
                          <a:latin typeface="Times New Roman" panose="02020603050405020304" pitchFamily="18" charset="0"/>
                          <a:cs typeface="Times New Roman" panose="02020603050405020304" pitchFamily="18" charset="0"/>
                        </a:rPr>
                        <a:t>mode2 to mode1</a:t>
                      </a:r>
                      <a:endParaRPr lang="en-US"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a:solidFill>
                            <a:schemeClr val="dk1"/>
                          </a:solidFill>
                          <a:effectLst/>
                          <a:latin typeface="Times New Roman" panose="02020603050405020304" pitchFamily="18" charset="0"/>
                          <a:cs typeface="Times New Roman" panose="02020603050405020304" pitchFamily="18" charset="0"/>
                        </a:rPr>
                        <a:t>48285102</a:t>
                      </a:r>
                      <a:endParaRPr lang="en-US" altLang="zh-CN" sz="180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dirty="0">
                          <a:solidFill>
                            <a:schemeClr val="dk1"/>
                          </a:solidFill>
                          <a:effectLst/>
                          <a:latin typeface="Times New Roman" panose="02020603050405020304" pitchFamily="18" charset="0"/>
                          <a:cs typeface="Times New Roman" panose="02020603050405020304" pitchFamily="18" charset="0"/>
                        </a:rPr>
                        <a:t>48008152</a:t>
                      </a:r>
                      <a:endParaRPr lang="en-US" altLang="zh-CN" sz="180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99.43%</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141906963"/>
                  </a:ext>
                </a:extLst>
              </a:tr>
              <a:tr h="288146">
                <a:tc>
                  <a:txBody>
                    <a:bodyPr/>
                    <a:lstStyle/>
                    <a:p>
                      <a:pPr algn="ctr" fontAlgn="ctr"/>
                      <a:r>
                        <a:rPr lang="en-US" sz="1800" u="none" strike="noStrike" dirty="0">
                          <a:effectLst/>
                          <a:latin typeface="Times New Roman" panose="02020603050405020304" pitchFamily="18" charset="0"/>
                          <a:cs typeface="Times New Roman" panose="02020603050405020304" pitchFamily="18" charset="0"/>
                        </a:rPr>
                        <a:t>mode2 to mode2</a:t>
                      </a:r>
                      <a:endParaRPr lang="en-US" sz="18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a:solidFill>
                            <a:schemeClr val="dk1"/>
                          </a:solidFill>
                          <a:effectLst/>
                          <a:latin typeface="Times New Roman" panose="02020603050405020304" pitchFamily="18" charset="0"/>
                          <a:cs typeface="Times New Roman" panose="02020603050405020304" pitchFamily="18" charset="0"/>
                        </a:rPr>
                        <a:t>46513</a:t>
                      </a:r>
                      <a:endParaRPr lang="en-US" altLang="zh-CN" sz="180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u="none" strike="noStrike" kern="1200">
                          <a:solidFill>
                            <a:schemeClr val="dk1"/>
                          </a:solidFill>
                          <a:effectLst/>
                          <a:latin typeface="Times New Roman" panose="02020603050405020304" pitchFamily="18" charset="0"/>
                          <a:cs typeface="Times New Roman" panose="02020603050405020304" pitchFamily="18" charset="0"/>
                        </a:rPr>
                        <a:t>0</a:t>
                      </a:r>
                      <a:endParaRPr lang="en-US" altLang="zh-CN" sz="1800" u="none" strike="noStrike" kern="120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800" b="1" u="none" strike="noStrike" kern="1200" dirty="0">
                          <a:solidFill>
                            <a:schemeClr val="dk1"/>
                          </a:solidFill>
                          <a:effectLst/>
                          <a:latin typeface="Times New Roman" panose="02020603050405020304" pitchFamily="18" charset="0"/>
                          <a:cs typeface="Times New Roman" panose="02020603050405020304" pitchFamily="18" charset="0"/>
                        </a:rPr>
                        <a:t>0.00%</a:t>
                      </a:r>
                      <a:endParaRPr lang="en-US" altLang="zh-CN" sz="1800" b="1"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tc>
                <a:extLst>
                  <a:ext uri="{0D108BD9-81ED-4DB2-BD59-A6C34878D82A}">
                    <a16:rowId xmlns:a16="http://schemas.microsoft.com/office/drawing/2014/main" val="1743363123"/>
                  </a:ext>
                </a:extLst>
              </a:tr>
            </a:tbl>
          </a:graphicData>
        </a:graphic>
      </p:graphicFrame>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048FFD82-76AB-4A72-28E9-677ABC8C4580}"/>
                  </a:ext>
                </a:extLst>
              </p:cNvPr>
              <p:cNvSpPr txBox="1"/>
              <p:nvPr/>
            </p:nvSpPr>
            <p:spPr>
              <a:xfrm>
                <a:off x="138086" y="2612068"/>
                <a:ext cx="8856984" cy="536557"/>
              </a:xfrm>
              <a:prstGeom prst="rect">
                <a:avLst/>
              </a:prstGeom>
              <a:noFill/>
            </p:spPr>
            <p:txBody>
              <a:bodyPr wrap="square">
                <a:spAutoFit/>
              </a:bodyPr>
              <a:lstStyle/>
              <a:p>
                <a:pPr algn="r" defTabSz="685800" eaLnBrk="1" fontAlgn="ctr" hangingPunct="1"/>
                <a14:m>
                  <m:oMath xmlns:m="http://schemas.openxmlformats.org/officeDocument/2006/math">
                    <m:r>
                      <a:rPr lang="en-US" altLang="zh-CN" i="1" dirty="0" smtClean="0">
                        <a:solidFill>
                          <a:schemeClr val="dk1"/>
                        </a:solidFill>
                        <a:latin typeface="Cambria Math" panose="02040503050406030204" pitchFamily="18" charset="0"/>
                        <a:cs typeface="Times New Roman" panose="02020603050405020304" pitchFamily="18" charset="0"/>
                      </a:rPr>
                      <m:t>% </m:t>
                    </m:r>
                    <m:r>
                      <a:rPr lang="en-US" altLang="zh-CN" i="1" dirty="0" smtClean="0">
                        <a:solidFill>
                          <a:schemeClr val="dk1"/>
                        </a:solidFill>
                        <a:latin typeface="Cambria Math" panose="02040503050406030204" pitchFamily="18" charset="0"/>
                        <a:cs typeface="Times New Roman" panose="02020603050405020304" pitchFamily="18" charset="0"/>
                      </a:rPr>
                      <m:t>𝑐𝑝𝑢</m:t>
                    </m:r>
                    <m:r>
                      <a:rPr lang="en-US" altLang="zh-CN" i="1" dirty="0" smtClean="0">
                        <a:solidFill>
                          <a:schemeClr val="dk1"/>
                        </a:solidFill>
                        <a:latin typeface="Cambria Math" panose="02040503050406030204" pitchFamily="18" charset="0"/>
                        <a:cs typeface="Times New Roman" panose="02020603050405020304" pitchFamily="18" charset="0"/>
                      </a:rPr>
                      <m:t>_</m:t>
                    </m:r>
                    <m:r>
                      <a:rPr lang="en-US" altLang="zh-CN" b="0" i="1" dirty="0" smtClean="0">
                        <a:solidFill>
                          <a:schemeClr val="dk1"/>
                        </a:solidFill>
                        <a:latin typeface="Cambria Math" panose="02040503050406030204" pitchFamily="18" charset="0"/>
                        <a:cs typeface="Times New Roman" panose="02020603050405020304" pitchFamily="18" charset="0"/>
                      </a:rPr>
                      <m:t>𝑢𝑡𝑖𝑙𝑖𝑧𝑎𝑡𝑖𝑜𝑛</m:t>
                    </m:r>
                    <m:r>
                      <a:rPr lang="en-US" altLang="zh-CN" i="1">
                        <a:solidFill>
                          <a:schemeClr val="dk1"/>
                        </a:solidFill>
                        <a:latin typeface="Cambria Math" panose="02040503050406030204" pitchFamily="18" charset="0"/>
                        <a:cs typeface="Times New Roman" panose="02020603050405020304" pitchFamily="18" charset="0"/>
                      </a:rPr>
                      <m:t>=</m:t>
                    </m:r>
                    <m:r>
                      <a:rPr lang="en-US" altLang="zh-CN" b="0" i="1" smtClean="0">
                        <a:solidFill>
                          <a:schemeClr val="dk1"/>
                        </a:solidFill>
                        <a:latin typeface="Cambria Math" panose="02040503050406030204" pitchFamily="18" charset="0"/>
                        <a:cs typeface="Times New Roman" panose="02020603050405020304" pitchFamily="18" charset="0"/>
                      </a:rPr>
                      <m:t> </m:t>
                    </m:r>
                    <m:f>
                      <m:fPr>
                        <m:ctrlPr>
                          <a:rPr lang="en-US" altLang="zh-CN" i="1">
                            <a:solidFill>
                              <a:schemeClr val="dk1"/>
                            </a:solidFill>
                            <a:latin typeface="Cambria Math" panose="02040503050406030204" pitchFamily="18" charset="0"/>
                            <a:cs typeface="Times New Roman" panose="02020603050405020304" pitchFamily="18" charset="0"/>
                          </a:rPr>
                        </m:ctrlPr>
                      </m:fPr>
                      <m:num>
                        <m:d>
                          <m:dPr>
                            <m:ctrlPr>
                              <a:rPr lang="en-US" altLang="zh-CN" i="1">
                                <a:solidFill>
                                  <a:schemeClr val="dk1"/>
                                </a:solidFill>
                                <a:latin typeface="Cambria Math" panose="02040503050406030204" pitchFamily="18" charset="0"/>
                                <a:cs typeface="Times New Roman" panose="02020603050405020304" pitchFamily="18" charset="0"/>
                              </a:rPr>
                            </m:ctrlPr>
                          </m:dPr>
                          <m:e>
                            <m:r>
                              <a:rPr lang="en-US" altLang="zh-CN" i="1">
                                <a:solidFill>
                                  <a:schemeClr val="dk1"/>
                                </a:solidFill>
                                <a:latin typeface="Cambria Math" panose="02040503050406030204" pitchFamily="18" charset="0"/>
                                <a:cs typeface="Times New Roman" panose="02020603050405020304" pitchFamily="18" charset="0"/>
                              </a:rPr>
                              <m:t>𝑎𝑣𝑒𝑟𝑎𝑔𝑒</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𝑝𝑒𝑟𝑖𝑜𝑑</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𝑜𝑓</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𝑏𝑎𝑐𝑘𝑔𝑟𝑜𝑢𝑛𝑑</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𝑡𝑎𝑠𝑘</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𝑤𝑖𝑡h</m:t>
                            </m:r>
                            <m:r>
                              <a:rPr lang="en-US" altLang="zh-CN" i="1">
                                <a:solidFill>
                                  <a:schemeClr val="dk1"/>
                                </a:solidFill>
                                <a:latin typeface="Cambria Math" panose="02040503050406030204" pitchFamily="18" charset="0"/>
                                <a:cs typeface="Times New Roman" panose="02020603050405020304" pitchFamily="18" charset="0"/>
                              </a:rPr>
                              <m:t> </m:t>
                            </m:r>
                            <m:r>
                              <a:rPr lang="en-US" altLang="zh-CN" b="0" i="1" smtClean="0">
                                <a:solidFill>
                                  <a:schemeClr val="dk1"/>
                                </a:solidFill>
                                <a:latin typeface="Cambria Math" panose="02040503050406030204" pitchFamily="18" charset="0"/>
                                <a:cs typeface="Times New Roman" panose="02020603050405020304" pitchFamily="18" charset="0"/>
                              </a:rPr>
                              <m:t>𝑖𝑛𝑡𝑒𝑟𝑟𝑢𝑝𝑡</m:t>
                            </m:r>
                          </m:e>
                        </m:d>
                        <m:r>
                          <a:rPr lang="en-US" altLang="zh-CN" i="1">
                            <a:solidFill>
                              <a:schemeClr val="dk1"/>
                            </a:solidFill>
                            <a:latin typeface="Cambria Math" panose="02040503050406030204" pitchFamily="18" charset="0"/>
                            <a:cs typeface="Times New Roman" panose="02020603050405020304" pitchFamily="18" charset="0"/>
                          </a:rPr>
                          <m:t>∗100%</m:t>
                        </m:r>
                      </m:num>
                      <m:den>
                        <m:d>
                          <m:dPr>
                            <m:ctrlPr>
                              <a:rPr lang="en-US" altLang="zh-CN" i="1">
                                <a:solidFill>
                                  <a:schemeClr val="dk1"/>
                                </a:solidFill>
                                <a:latin typeface="Cambria Math" panose="02040503050406030204" pitchFamily="18" charset="0"/>
                                <a:cs typeface="Times New Roman" panose="02020603050405020304" pitchFamily="18" charset="0"/>
                              </a:rPr>
                            </m:ctrlPr>
                          </m:dPr>
                          <m:e>
                            <m:r>
                              <a:rPr lang="en-US" altLang="zh-CN" i="1">
                                <a:solidFill>
                                  <a:schemeClr val="dk1"/>
                                </a:solidFill>
                                <a:latin typeface="Cambria Math" panose="02040503050406030204" pitchFamily="18" charset="0"/>
                                <a:cs typeface="Times New Roman" panose="02020603050405020304" pitchFamily="18" charset="0"/>
                              </a:rPr>
                              <m:t>𝑎𝑣𝑒𝑟𝑎𝑔𝑒</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𝑝𝑒𝑟𝑖𝑜𝑑</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𝑜𝑓</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𝑏𝑎𝑐𝑘𝑔𝑟𝑜𝑢𝑛𝑑</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𝑡𝑎𝑠𝑘</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𝑤𝑖𝑡h</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𝑠𝑜𝑚𝑒</m:t>
                            </m:r>
                            <m:r>
                              <a:rPr lang="en-US" altLang="zh-CN" i="1">
                                <a:solidFill>
                                  <a:schemeClr val="dk1"/>
                                </a:solidFill>
                                <a:latin typeface="Cambria Math" panose="02040503050406030204" pitchFamily="18" charset="0"/>
                                <a:cs typeface="Times New Roman" panose="02020603050405020304" pitchFamily="18" charset="0"/>
                              </a:rPr>
                              <m:t> </m:t>
                            </m:r>
                            <m:r>
                              <a:rPr lang="en-US" altLang="zh-CN" i="1">
                                <a:solidFill>
                                  <a:schemeClr val="dk1"/>
                                </a:solidFill>
                                <a:latin typeface="Cambria Math" panose="02040503050406030204" pitchFamily="18" charset="0"/>
                                <a:cs typeface="Times New Roman" panose="02020603050405020304" pitchFamily="18" charset="0"/>
                              </a:rPr>
                              <m:t>𝑙𝑜𝑎𝑑</m:t>
                            </m:r>
                          </m:e>
                        </m:d>
                      </m:den>
                    </m:f>
                  </m:oMath>
                </a14:m>
                <a:r>
                  <a:rPr lang="en-US" altLang="zh-CN" i="1" dirty="0">
                    <a:solidFill>
                      <a:schemeClr val="dk1"/>
                    </a:solidFill>
                    <a:latin typeface="Times New Roman" panose="02020603050405020304" pitchFamily="18" charset="0"/>
                    <a:cs typeface="Times New Roman" panose="02020603050405020304" pitchFamily="18" charset="0"/>
                  </a:rPr>
                  <a:t> 	</a:t>
                </a:r>
                <a:r>
                  <a:rPr lang="en-US" altLang="zh-CN" dirty="0">
                    <a:solidFill>
                      <a:schemeClr val="tx1"/>
                    </a:solidFill>
                    <a:latin typeface="Times New Roman" panose="02020603050405020304" pitchFamily="18" charset="0"/>
                    <a:cs typeface="Times New Roman" panose="02020603050405020304" pitchFamily="18" charset="0"/>
                  </a:rPr>
                  <a:t>formula </a:t>
                </a:r>
                <a:r>
                  <a:rPr lang="en-US" altLang="zh-CN" dirty="0">
                    <a:latin typeface="Times New Roman" panose="02020603050405020304" pitchFamily="18" charset="0"/>
                    <a:cs typeface="Times New Roman" panose="02020603050405020304" pitchFamily="18" charset="0"/>
                  </a:rPr>
                  <a:t>3</a:t>
                </a:r>
                <a:endParaRPr lang="en-US" altLang="zh-CN" i="1" dirty="0">
                  <a:solidFill>
                    <a:schemeClr val="tx1"/>
                  </a:solidFill>
                  <a:latin typeface="Times New Roman" panose="02020603050405020304" pitchFamily="18" charset="0"/>
                  <a:cs typeface="Times New Roman" panose="02020603050405020304" pitchFamily="18" charset="0"/>
                </a:endParaRPr>
              </a:p>
            </p:txBody>
          </p:sp>
        </mc:Choice>
        <mc:Fallback xmlns="">
          <p:sp>
            <p:nvSpPr>
              <p:cNvPr id="6" name="文本框 5">
                <a:extLst>
                  <a:ext uri="{FF2B5EF4-FFF2-40B4-BE49-F238E27FC236}">
                    <a16:creationId xmlns:a16="http://schemas.microsoft.com/office/drawing/2014/main" id="{048FFD82-76AB-4A72-28E9-677ABC8C4580}"/>
                  </a:ext>
                </a:extLst>
              </p:cNvPr>
              <p:cNvSpPr txBox="1">
                <a:spLocks noRot="1" noChangeAspect="1" noMove="1" noResize="1" noEditPoints="1" noAdjustHandles="1" noChangeArrowheads="1" noChangeShapeType="1" noTextEdit="1"/>
              </p:cNvSpPr>
              <p:nvPr/>
            </p:nvSpPr>
            <p:spPr>
              <a:xfrm>
                <a:off x="138086" y="2612068"/>
                <a:ext cx="8856984" cy="536557"/>
              </a:xfrm>
              <a:prstGeom prst="rect">
                <a:avLst/>
              </a:prstGeom>
              <a:blipFill>
                <a:blip r:embed="rId2"/>
                <a:stretch>
                  <a:fillRect r="-551" b="-5618"/>
                </a:stretch>
              </a:blipFill>
            </p:spPr>
            <p:txBody>
              <a:bodyPr/>
              <a:lstStyle/>
              <a:p>
                <a:r>
                  <a:rPr lang="en-GB">
                    <a:noFill/>
                  </a:rPr>
                  <a:t> </a:t>
                </a:r>
              </a:p>
            </p:txBody>
          </p:sp>
        </mc:Fallback>
      </mc:AlternateContent>
      <p:sp>
        <p:nvSpPr>
          <p:cNvPr id="8" name="文本框 7">
            <a:extLst>
              <a:ext uri="{FF2B5EF4-FFF2-40B4-BE49-F238E27FC236}">
                <a16:creationId xmlns:a16="http://schemas.microsoft.com/office/drawing/2014/main" id="{1A89BFD1-F857-7945-4DA9-064BC8F6CA12}"/>
              </a:ext>
            </a:extLst>
          </p:cNvPr>
          <p:cNvSpPr txBox="1"/>
          <p:nvPr/>
        </p:nvSpPr>
        <p:spPr>
          <a:xfrm>
            <a:off x="2051720" y="6381328"/>
            <a:ext cx="4791312" cy="276999"/>
          </a:xfrm>
          <a:prstGeom prst="rect">
            <a:avLst/>
          </a:prstGeom>
          <a:noFill/>
        </p:spPr>
        <p:txBody>
          <a:bodyPr wrap="none" rtlCol="0">
            <a:spAutoFit/>
          </a:bodyPr>
          <a:lstStyle/>
          <a:p>
            <a:r>
              <a:rPr lang="en-US" altLang="zh-CN" sz="1200" dirty="0">
                <a:latin typeface="Times New Roman" panose="02020603050405020304" pitchFamily="18" charset="0"/>
                <a:cs typeface="Times New Roman" panose="02020603050405020304" pitchFamily="18" charset="0"/>
              </a:rPr>
              <a:t>reference@: https://www.embedded.com/how-to-calculate-cpu-utilization/</a:t>
            </a:r>
            <a:endParaRPr lang="zh-CN" alt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4191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CF8D3E-4B9E-4DD9-4588-D6C383E176A0}"/>
              </a:ext>
            </a:extLst>
          </p:cNvPr>
          <p:cNvSpPr>
            <a:spLocks noGrp="1"/>
          </p:cNvSpPr>
          <p:nvPr>
            <p:ph type="title"/>
          </p:nvPr>
        </p:nvSpPr>
        <p:spPr/>
        <p:txBody>
          <a:bodyPr/>
          <a:lstStyle/>
          <a:p>
            <a:r>
              <a:rPr kumimoji="1" lang="en-US" altLang="zh-CN" b="1" dirty="0"/>
              <a:t>Outline</a:t>
            </a:r>
            <a:endParaRPr kumimoji="1" lang="zh-CN" altLang="en-US" b="1" dirty="0"/>
          </a:p>
        </p:txBody>
      </p:sp>
      <p:sp>
        <p:nvSpPr>
          <p:cNvPr id="3" name="内容占位符 2">
            <a:extLst>
              <a:ext uri="{FF2B5EF4-FFF2-40B4-BE49-F238E27FC236}">
                <a16:creationId xmlns:a16="http://schemas.microsoft.com/office/drawing/2014/main" id="{997A9A24-C715-AFBF-7490-D45C24A7392F}"/>
              </a:ext>
            </a:extLst>
          </p:cNvPr>
          <p:cNvSpPr>
            <a:spLocks noGrp="1"/>
          </p:cNvSpPr>
          <p:nvPr>
            <p:ph idx="1"/>
          </p:nvPr>
        </p:nvSpPr>
        <p:spPr/>
        <p:txBody>
          <a:bodyPr/>
          <a:lstStyle/>
          <a:p>
            <a:pPr marL="0" marR="0" lvl="0" indent="0" algn="just" defTabSz="914400" rtl="0" eaLnBrk="0" fontAlgn="base" latinLnBrk="0" hangingPunct="0">
              <a:lnSpc>
                <a:spcPct val="150000"/>
              </a:lnSpc>
              <a:spcBef>
                <a:spcPct val="20000"/>
              </a:spcBef>
              <a:spcAft>
                <a:spcPct val="0"/>
              </a:spcAft>
              <a:buClrTx/>
              <a:buSzTx/>
              <a:buNone/>
              <a:tabLst/>
              <a:defRPr/>
            </a:pPr>
            <a:r>
              <a:rPr lang="en-US" altLang="zh-CN" b="1" dirty="0">
                <a:latin typeface="Times New Roman" panose="02020603050405020304" pitchFamily="18" charset="0"/>
                <a:cs typeface="Times New Roman" panose="02020603050405020304" pitchFamily="18" charset="0"/>
              </a:rPr>
              <a:t>1)</a:t>
            </a:r>
            <a:r>
              <a:rPr lang="zh-CN" altLang="en-US" b="1"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Implementation</a:t>
            </a:r>
            <a:endParaRPr kumimoji="0" lang="en-US" altLang="zh-CN" sz="2000"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0" lvl="0" indent="0" algn="just">
              <a:lnSpc>
                <a:spcPct val="150000"/>
              </a:lnSpc>
              <a:buNone/>
              <a:defRPr/>
            </a:pPr>
            <a:r>
              <a:rPr lang="zh-CN" altLang="en-US"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Ⅰ. </a:t>
            </a:r>
            <a:r>
              <a:rPr lang="en-US" altLang="zh-CN" sz="2000" dirty="0">
                <a:solidFill>
                  <a:prstClr val="black"/>
                </a:solidFill>
                <a:latin typeface="Times New Roman" panose="02020603050405020304" pitchFamily="18" charset="0"/>
                <a:cs typeface="Times New Roman" panose="02020603050405020304" pitchFamily="18" charset="0"/>
              </a:rPr>
              <a:t>Overall flow chart</a:t>
            </a:r>
            <a:endParaRPr lang="en-US" altLang="zh-CN" sz="2000" dirty="0">
              <a:latin typeface="Times New Roman" panose="02020603050405020304" pitchFamily="18" charset="0"/>
              <a:cs typeface="Times New Roman" panose="02020603050405020304" pitchFamily="18" charset="0"/>
            </a:endParaRPr>
          </a:p>
          <a:p>
            <a:pPr marL="0" lvl="0" indent="0" algn="just">
              <a:lnSpc>
                <a:spcPct val="150000"/>
              </a:lnSpc>
              <a:buNone/>
              <a:defRPr/>
            </a:pP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Ⅱ</a:t>
            </a:r>
            <a:r>
              <a:rPr lang="en-US" altLang="zh-CN" sz="2000" dirty="0">
                <a:latin typeface="Times New Roman" panose="02020603050405020304" pitchFamily="18" charset="0"/>
                <a:cs typeface="Times New Roman" panose="02020603050405020304" pitchFamily="18" charset="0"/>
              </a:rPr>
              <a:t>. Interrupts</a:t>
            </a:r>
          </a:p>
          <a:p>
            <a:pPr marL="0" marR="0" lvl="0" indent="0" algn="just" defTabSz="914400" rtl="0" eaLnBrk="0" fontAlgn="base" latinLnBrk="0" hangingPunct="0">
              <a:lnSpc>
                <a:spcPct val="150000"/>
              </a:lnSpc>
              <a:spcBef>
                <a:spcPct val="20000"/>
              </a:spcBef>
              <a:spcAft>
                <a:spcPct val="0"/>
              </a:spcAft>
              <a:buClrTx/>
              <a:buSzTx/>
              <a:buNone/>
              <a:tabLst/>
              <a:defRPr/>
            </a:pP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Ⅲ. </a:t>
            </a:r>
            <a:r>
              <a:rPr lang="en-US" altLang="zh-CN" sz="2000" dirty="0">
                <a:latin typeface="Times New Roman" panose="02020603050405020304" pitchFamily="18" charset="0"/>
                <a:cs typeface="Times New Roman" panose="02020603050405020304" pitchFamily="18" charset="0"/>
              </a:rPr>
              <a:t>Polling</a:t>
            </a:r>
            <a:r>
              <a:rPr lang="zh-CN" altLang="en-US" sz="2000" dirty="0">
                <a:latin typeface="Times New Roman" panose="02020603050405020304" pitchFamily="18" charset="0"/>
                <a:cs typeface="Times New Roman" panose="02020603050405020304" pitchFamily="18" charset="0"/>
              </a:rPr>
              <a:t> </a:t>
            </a:r>
            <a:endParaRPr lang="en-US" altLang="zh-CN" sz="2000" dirty="0">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20000"/>
              </a:spcBef>
              <a:spcAft>
                <a:spcPct val="0"/>
              </a:spcAft>
              <a:buClrTx/>
              <a:buSzTx/>
              <a:buNone/>
              <a:tabLst/>
              <a:defRPr/>
            </a:pP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The movement pattern of the robot</a:t>
            </a:r>
          </a:p>
          <a:p>
            <a:pPr marL="0" marR="0" lvl="0" indent="0" algn="just" defTabSz="914400" rtl="0" eaLnBrk="0" fontAlgn="base" latinLnBrk="0" hangingPunct="0">
              <a:lnSpc>
                <a:spcPct val="150000"/>
              </a:lnSpc>
              <a:spcBef>
                <a:spcPct val="20000"/>
              </a:spcBef>
              <a:spcAft>
                <a:spcPct val="0"/>
              </a:spcAft>
              <a:buClrTx/>
              <a:buSzTx/>
              <a:buNone/>
              <a:tabLst/>
              <a:defRPr/>
            </a:pP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Ⅰ. Autonomous Mode</a:t>
            </a:r>
          </a:p>
          <a:p>
            <a:pPr marL="0" indent="0" algn="just">
              <a:lnSpc>
                <a:spcPct val="150000"/>
              </a:lnSpc>
              <a:buNone/>
              <a:defRPr/>
            </a:pP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Ⅱ</a:t>
            </a:r>
            <a:r>
              <a:rPr lang="en-US" altLang="zh-CN" sz="2000" dirty="0">
                <a:latin typeface="Times New Roman" panose="02020603050405020304" pitchFamily="18" charset="0"/>
                <a:cs typeface="Times New Roman" panose="02020603050405020304" pitchFamily="18" charset="0"/>
              </a:rPr>
              <a:t>. Free-motion Mode</a:t>
            </a:r>
          </a:p>
          <a:p>
            <a:pPr marL="0" indent="0" algn="just">
              <a:lnSpc>
                <a:spcPct val="150000"/>
              </a:lnSpc>
              <a:buNone/>
              <a:defRPr/>
            </a:pPr>
            <a:r>
              <a:rPr lang="en-US" altLang="zh-CN" sz="2000" b="1" dirty="0">
                <a:latin typeface="Times New Roman" panose="02020603050405020304" pitchFamily="18" charset="0"/>
                <a:cs typeface="Times New Roman" panose="02020603050405020304" pitchFamily="18" charset="0"/>
              </a:rPr>
              <a:t>3)</a:t>
            </a:r>
            <a:r>
              <a:rPr lang="zh-CN" altLang="en-US" sz="2000" b="1"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Video</a:t>
            </a:r>
            <a:r>
              <a:rPr lang="zh-CN" altLang="en-US" sz="2000" b="1"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display</a:t>
            </a:r>
          </a:p>
          <a:p>
            <a:pPr marL="0" indent="0" algn="just">
              <a:lnSpc>
                <a:spcPct val="150000"/>
              </a:lnSpc>
              <a:buNone/>
              <a:defRPr/>
            </a:pPr>
            <a:r>
              <a:rPr lang="en-US" altLang="zh-CN" sz="2000" b="1" dirty="0">
                <a:latin typeface="Times New Roman" panose="02020603050405020304" pitchFamily="18" charset="0"/>
                <a:cs typeface="Times New Roman" panose="02020603050405020304" pitchFamily="18" charset="0"/>
              </a:rPr>
              <a:t>4)</a:t>
            </a:r>
            <a:r>
              <a:rPr lang="zh-CN" altLang="en-US" sz="2000" b="1"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Questions</a:t>
            </a:r>
            <a:r>
              <a:rPr lang="zh-CN" altLang="en-US" sz="2000" b="1" dirty="0">
                <a:latin typeface="Times New Roman" panose="02020603050405020304" pitchFamily="18" charset="0"/>
                <a:cs typeface="Times New Roman" panose="02020603050405020304" pitchFamily="18" charset="0"/>
              </a:rPr>
              <a:t> </a:t>
            </a:r>
            <a:r>
              <a:rPr lang="en-US" altLang="zh-CN" sz="2000" b="1" dirty="0">
                <a:latin typeface="Times New Roman" panose="02020603050405020304" pitchFamily="18" charset="0"/>
                <a:cs typeface="Times New Roman" panose="02020603050405020304" pitchFamily="18" charset="0"/>
              </a:rPr>
              <a:t>answer</a:t>
            </a:r>
            <a:endParaRPr kumimoji="0" lang="en-US" altLang="zh-CN" b="1"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endParaRPr kumimoji="1" lang="zh-CN" altLang="en-US" sz="2800"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31249EE8-FDC8-0C4A-5D70-9C18EFB5BC20}"/>
              </a:ext>
            </a:extLst>
          </p:cNvPr>
          <p:cNvSpPr>
            <a:spLocks noGrp="1"/>
          </p:cNvSpPr>
          <p:nvPr>
            <p:ph type="sldNum" sz="quarter" idx="11"/>
          </p:nvPr>
        </p:nvSpPr>
        <p:spPr/>
        <p:txBody>
          <a:bodyPr/>
          <a:lstStyle/>
          <a:p>
            <a:pPr>
              <a:defRPr/>
            </a:pPr>
            <a:fld id="{C9421E46-382C-4EE9-B45B-87761AE2BCD5}" type="slidenum">
              <a:rPr lang="en-GB" altLang="en-US" smtClean="0"/>
              <a:pPr>
                <a:defRPr/>
              </a:pPr>
              <a:t>2</a:t>
            </a:fld>
            <a:endParaRPr lang="en-GB" altLang="en-US" dirty="0"/>
          </a:p>
        </p:txBody>
      </p:sp>
      <p:sp>
        <p:nvSpPr>
          <p:cNvPr id="5" name="日期占位符 4">
            <a:extLst>
              <a:ext uri="{FF2B5EF4-FFF2-40B4-BE49-F238E27FC236}">
                <a16:creationId xmlns:a16="http://schemas.microsoft.com/office/drawing/2014/main" id="{FC12BCE5-C271-8A19-FBA7-E04D34A749CB}"/>
              </a:ext>
            </a:extLst>
          </p:cNvPr>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Tree>
    <p:extLst>
      <p:ext uri="{BB962C8B-B14F-4D97-AF65-F5344CB8AC3E}">
        <p14:creationId xmlns:p14="http://schemas.microsoft.com/office/powerpoint/2010/main" val="3696031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b="1" dirty="0">
                <a:latin typeface="Times New Roman" panose="02020603050405020304" pitchFamily="18" charset="0"/>
                <a:cs typeface="Times New Roman" panose="02020603050405020304" pitchFamily="18" charset="0"/>
              </a:rPr>
              <a:t>CPU Usage </a:t>
            </a:r>
            <a:r>
              <a:rPr lang="en-GB" b="1" dirty="0">
                <a:solidFill>
                  <a:srgbClr val="0070C0"/>
                </a:solidFill>
                <a:latin typeface="Times New Roman" panose="02020603050405020304" pitchFamily="18" charset="0"/>
                <a:cs typeface="Times New Roman" panose="02020603050405020304" pitchFamily="18" charset="0"/>
              </a:rPr>
              <a:t>– </a:t>
            </a:r>
            <a:r>
              <a:rPr lang="en-US" b="1" dirty="0">
                <a:solidFill>
                  <a:srgbClr val="0070C0"/>
                </a:solidFill>
                <a:latin typeface="Times New Roman" panose="02020603050405020304" pitchFamily="18" charset="0"/>
                <a:cs typeface="Times New Roman" panose="02020603050405020304" pitchFamily="18" charset="0"/>
              </a:rPr>
              <a:t>P</a:t>
            </a:r>
            <a:r>
              <a:rPr lang="en-US" altLang="zh-CN" b="1" dirty="0">
                <a:solidFill>
                  <a:srgbClr val="0070C0"/>
                </a:solidFill>
                <a:latin typeface="Times New Roman" panose="02020603050405020304" pitchFamily="18" charset="0"/>
                <a:cs typeface="Times New Roman" panose="02020603050405020304" pitchFamily="18" charset="0"/>
              </a:rPr>
              <a:t>olling</a:t>
            </a:r>
            <a:endParaRPr lang="en-GB" b="1" dirty="0">
              <a:solidFill>
                <a:srgbClr val="0070C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GB" sz="1600" dirty="0">
                <a:latin typeface="Times New Roman" panose="02020603050405020304" pitchFamily="18" charset="0"/>
                <a:cs typeface="Times New Roman" panose="02020603050405020304" pitchFamily="18" charset="0"/>
              </a:rPr>
              <a:t>How have you measured the CPU utilization? </a:t>
            </a:r>
          </a:p>
          <a:p>
            <a:endParaRPr lang="en-GB" b="1" dirty="0">
              <a:solidFill>
                <a:srgbClr val="0070C0"/>
              </a:solidFill>
            </a:endParaRPr>
          </a:p>
          <a:p>
            <a:endParaRPr lang="en-GB" dirty="0"/>
          </a:p>
        </p:txBody>
      </p:sp>
      <p:sp>
        <p:nvSpPr>
          <p:cNvPr id="4" name="Slide Number Placeholder 3"/>
          <p:cNvSpPr>
            <a:spLocks noGrp="1"/>
          </p:cNvSpPr>
          <p:nvPr>
            <p:ph type="sldNum" sz="quarter" idx="11"/>
          </p:nvPr>
        </p:nvSpPr>
        <p:spPr/>
        <p:txBody>
          <a:bodyPr/>
          <a:lstStyle/>
          <a:p>
            <a:pPr>
              <a:defRPr/>
            </a:pPr>
            <a:fld id="{C9421E46-382C-4EE9-B45B-87761AE2BCD5}" type="slidenum">
              <a:rPr lang="en-GB" altLang="en-US" smtClean="0"/>
              <a:pPr>
                <a:defRPr/>
              </a:pPr>
              <a:t>20</a:t>
            </a:fld>
            <a:endParaRPr lang="en-GB" altLang="en-US" dirty="0"/>
          </a:p>
        </p:txBody>
      </p:sp>
      <p:sp>
        <p:nvSpPr>
          <p:cNvPr id="5" name="Date Placeholder 4"/>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graphicFrame>
        <p:nvGraphicFramePr>
          <p:cNvPr id="6" name="表格 5">
            <a:extLst>
              <a:ext uri="{FF2B5EF4-FFF2-40B4-BE49-F238E27FC236}">
                <a16:creationId xmlns:a16="http://schemas.microsoft.com/office/drawing/2014/main" id="{ABDAD08C-B5E0-F33F-6489-F37EB1666243}"/>
              </a:ext>
            </a:extLst>
          </p:cNvPr>
          <p:cNvGraphicFramePr>
            <a:graphicFrameLocks noGrp="1"/>
          </p:cNvGraphicFramePr>
          <p:nvPr>
            <p:extLst>
              <p:ext uri="{D42A27DB-BD31-4B8C-83A1-F6EECF244321}">
                <p14:modId xmlns:p14="http://schemas.microsoft.com/office/powerpoint/2010/main" val="2976461744"/>
              </p:ext>
            </p:extLst>
          </p:nvPr>
        </p:nvGraphicFramePr>
        <p:xfrm>
          <a:off x="314260" y="3073430"/>
          <a:ext cx="8504635" cy="3119596"/>
        </p:xfrm>
        <a:graphic>
          <a:graphicData uri="http://schemas.openxmlformats.org/drawingml/2006/table">
            <a:tbl>
              <a:tblPr>
                <a:tableStyleId>{3C2FFA5D-87B4-456A-9821-1D502468CF0F}</a:tableStyleId>
              </a:tblPr>
              <a:tblGrid>
                <a:gridCol w="1700927">
                  <a:extLst>
                    <a:ext uri="{9D8B030D-6E8A-4147-A177-3AD203B41FA5}">
                      <a16:colId xmlns:a16="http://schemas.microsoft.com/office/drawing/2014/main" val="1072351472"/>
                    </a:ext>
                  </a:extLst>
                </a:gridCol>
                <a:gridCol w="1700927">
                  <a:extLst>
                    <a:ext uri="{9D8B030D-6E8A-4147-A177-3AD203B41FA5}">
                      <a16:colId xmlns:a16="http://schemas.microsoft.com/office/drawing/2014/main" val="3232527376"/>
                    </a:ext>
                  </a:extLst>
                </a:gridCol>
                <a:gridCol w="1700927">
                  <a:extLst>
                    <a:ext uri="{9D8B030D-6E8A-4147-A177-3AD203B41FA5}">
                      <a16:colId xmlns:a16="http://schemas.microsoft.com/office/drawing/2014/main" val="3877780999"/>
                    </a:ext>
                  </a:extLst>
                </a:gridCol>
                <a:gridCol w="1700927">
                  <a:extLst>
                    <a:ext uri="{9D8B030D-6E8A-4147-A177-3AD203B41FA5}">
                      <a16:colId xmlns:a16="http://schemas.microsoft.com/office/drawing/2014/main" val="2163376689"/>
                    </a:ext>
                  </a:extLst>
                </a:gridCol>
                <a:gridCol w="1700927">
                  <a:extLst>
                    <a:ext uri="{9D8B030D-6E8A-4147-A177-3AD203B41FA5}">
                      <a16:colId xmlns:a16="http://schemas.microsoft.com/office/drawing/2014/main" val="3642006725"/>
                    </a:ext>
                  </a:extLst>
                </a:gridCol>
              </a:tblGrid>
              <a:tr h="491859">
                <a:tc rowSpan="9">
                  <a:txBody>
                    <a:bodyPr/>
                    <a:lstStyle/>
                    <a:p>
                      <a:pPr algn="ctr" fontAlgn="ctr"/>
                      <a:r>
                        <a:rPr lang="en-US" sz="1800" b="0" u="none" strike="noStrike" dirty="0">
                          <a:effectLst/>
                          <a:latin typeface="Times New Roman" panose="02020603050405020304" pitchFamily="18" charset="0"/>
                          <a:cs typeface="Times New Roman" panose="02020603050405020304" pitchFamily="18" charset="0"/>
                        </a:rPr>
                        <a:t>Polling</a:t>
                      </a:r>
                    </a:p>
                    <a:p>
                      <a:pPr algn="ctr" fontAlgn="ctr"/>
                      <a:r>
                        <a:rPr lang="en-US" sz="1800" b="0" u="none" strike="noStrike" dirty="0">
                          <a:solidFill>
                            <a:srgbClr val="000000"/>
                          </a:solidFill>
                          <a:effectLst/>
                          <a:latin typeface="Times New Roman" panose="02020603050405020304" pitchFamily="18" charset="0"/>
                          <a:cs typeface="Times New Roman" panose="02020603050405020304" pitchFamily="18" charset="0"/>
                        </a:rPr>
                        <a:t>(_</a:t>
                      </a:r>
                      <a:r>
                        <a:rPr lang="en-US" sz="1800" b="0" u="none" strike="noStrike" dirty="0" err="1">
                          <a:solidFill>
                            <a:srgbClr val="000000"/>
                          </a:solidFill>
                          <a:effectLst/>
                          <a:latin typeface="Times New Roman" panose="02020603050405020304" pitchFamily="18" charset="0"/>
                          <a:cs typeface="Times New Roman" panose="02020603050405020304" pitchFamily="18" charset="0"/>
                        </a:rPr>
                        <a:t>no_operation</a:t>
                      </a:r>
                      <a:r>
                        <a:rPr lang="en-US" sz="1800" b="0" u="none" strike="noStrike" dirty="0">
                          <a:solidFill>
                            <a:srgbClr val="000000"/>
                          </a:solidFill>
                          <a:effectLst/>
                          <a:latin typeface="Times New Roman" panose="02020603050405020304" pitchFamily="18" charset="0"/>
                          <a:cs typeface="Times New Roman" panose="02020603050405020304" pitchFamily="18" charset="0"/>
                        </a:rPr>
                        <a:t>)</a:t>
                      </a:r>
                    </a:p>
                  </a:txBody>
                  <a:tcPr marL="7620" marR="7620" marT="7620" marB="0" anchor="ctr"/>
                </a:tc>
                <a:tc>
                  <a:txBody>
                    <a:bodyPr/>
                    <a:lstStyle/>
                    <a:p>
                      <a:pPr algn="ctr" fontAlgn="ctr"/>
                      <a:r>
                        <a:rPr lang="en-US" altLang="zh-CN" sz="1600" b="0" u="none" strike="noStrike" dirty="0">
                          <a:effectLst/>
                          <a:latin typeface="Times New Roman" panose="02020603050405020304" pitchFamily="18" charset="0"/>
                          <a:cs typeface="Times New Roman" panose="02020603050405020304" pitchFamily="18" charset="0"/>
                        </a:rPr>
                        <a:t>MODE</a:t>
                      </a:r>
                      <a:endParaRPr lang="zh-CN" altLang="en-US"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sz="1600" b="0" u="none" strike="noStrike" kern="1200" dirty="0">
                          <a:solidFill>
                            <a:schemeClr val="dk1"/>
                          </a:solidFill>
                          <a:effectLst/>
                          <a:latin typeface="Times New Roman" panose="02020603050405020304" pitchFamily="18" charset="0"/>
                          <a:cs typeface="Times New Roman" panose="02020603050405020304" pitchFamily="18" charset="0"/>
                        </a:rPr>
                        <a:t>MODE_DEFAULT</a:t>
                      </a:r>
                    </a:p>
                    <a:p>
                      <a:pPr algn="ctr" fontAlgn="ctr"/>
                      <a:r>
                        <a:rPr lang="en-US" sz="1600" b="0" u="none" strike="noStrike" kern="1200" dirty="0">
                          <a:solidFill>
                            <a:schemeClr val="dk1"/>
                          </a:solidFill>
                          <a:effectLst/>
                          <a:latin typeface="Times New Roman" panose="02020603050405020304" pitchFamily="18" charset="0"/>
                          <a:cs typeface="Times New Roman" panose="02020603050405020304" pitchFamily="18" charset="0"/>
                        </a:rPr>
                        <a:t>(</a:t>
                      </a:r>
                      <a:r>
                        <a:rPr lang="en-US" altLang="zh-CN" sz="1600" b="0" u="none" strike="noStrike" kern="1200" dirty="0" err="1">
                          <a:solidFill>
                            <a:schemeClr val="dk1"/>
                          </a:solidFill>
                          <a:effectLst/>
                          <a:latin typeface="Times New Roman" panose="02020603050405020304" pitchFamily="18" charset="0"/>
                          <a:cs typeface="Times New Roman" panose="02020603050405020304" pitchFamily="18" charset="0"/>
                        </a:rPr>
                        <a:t>cunit</a:t>
                      </a: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 lock cycle</a:t>
                      </a:r>
                      <a:r>
                        <a:rPr lang="en-US" sz="1600" b="0" u="none" strike="noStrike" dirty="0">
                          <a:solidFill>
                            <a:srgbClr val="000000"/>
                          </a:solidFill>
                          <a:effectLst/>
                          <a:latin typeface="Times New Roman" panose="02020603050405020304" pitchFamily="18" charset="0"/>
                          <a:cs typeface="Times New Roman" panose="02020603050405020304" pitchFamily="18" charset="0"/>
                        </a:rPr>
                        <a:t>)</a:t>
                      </a:r>
                      <a:endParaRPr lang="en-US"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altLang="zh-CN" sz="1600" b="0" u="none" strike="noStrike" dirty="0">
                          <a:effectLst/>
                          <a:latin typeface="Times New Roman" panose="02020603050405020304" pitchFamily="18" charset="0"/>
                          <a:cs typeface="Times New Roman" panose="02020603050405020304" pitchFamily="18" charset="0"/>
                        </a:rPr>
                        <a:t>MODE_SW1</a:t>
                      </a:r>
                    </a:p>
                    <a:p>
                      <a:pPr algn="ctr" fontAlgn="ct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a:t>
                      </a:r>
                      <a:r>
                        <a:rPr lang="en-US" altLang="zh-CN" sz="1600" b="0" u="none" strike="noStrike" kern="1200" dirty="0" err="1">
                          <a:solidFill>
                            <a:schemeClr val="dk1"/>
                          </a:solidFill>
                          <a:effectLst/>
                          <a:latin typeface="Times New Roman" panose="02020603050405020304" pitchFamily="18" charset="0"/>
                          <a:cs typeface="Times New Roman" panose="02020603050405020304" pitchFamily="18" charset="0"/>
                        </a:rPr>
                        <a:t>cunit</a:t>
                      </a: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 lock cycle</a:t>
                      </a:r>
                      <a:r>
                        <a:rPr lang="en-US" altLang="zh-CN" sz="1600" b="0" u="none" strike="noStrike" dirty="0">
                          <a:solidFill>
                            <a:srgbClr val="000000"/>
                          </a:solidFill>
                          <a:effectLst/>
                          <a:latin typeface="Times New Roman" panose="02020603050405020304" pitchFamily="18" charset="0"/>
                          <a:cs typeface="Times New Roman" panose="02020603050405020304" pitchFamily="18" charset="0"/>
                        </a:rPr>
                        <a:t>)</a:t>
                      </a:r>
                      <a:endParaRPr lang="en-US" altLang="zh-CN"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altLang="zh-CN" sz="1600" b="0" u="none" strike="noStrike" dirty="0">
                          <a:effectLst/>
                          <a:latin typeface="Times New Roman" panose="02020603050405020304" pitchFamily="18" charset="0"/>
                          <a:cs typeface="Times New Roman" panose="02020603050405020304" pitchFamily="18" charset="0"/>
                        </a:rPr>
                        <a:t>MODE_SW2</a:t>
                      </a:r>
                    </a:p>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a:t>
                      </a:r>
                      <a:r>
                        <a:rPr lang="en-US" altLang="zh-CN" sz="1600" b="0" u="none" strike="noStrike" kern="1200" dirty="0" err="1">
                          <a:solidFill>
                            <a:schemeClr val="dk1"/>
                          </a:solidFill>
                          <a:effectLst/>
                          <a:latin typeface="Times New Roman" panose="02020603050405020304" pitchFamily="18" charset="0"/>
                          <a:cs typeface="Times New Roman" panose="02020603050405020304" pitchFamily="18" charset="0"/>
                        </a:rPr>
                        <a:t>cunit</a:t>
                      </a: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 lock cycle</a:t>
                      </a:r>
                      <a:r>
                        <a:rPr lang="en-US" altLang="zh-CN" sz="1600" b="0" u="none" strike="noStrike" dirty="0">
                          <a:solidFill>
                            <a:srgbClr val="000000"/>
                          </a:solidFill>
                          <a:effectLst/>
                          <a:latin typeface="Times New Roman" panose="02020603050405020304" pitchFamily="18" charset="0"/>
                          <a:cs typeface="Times New Roman" panose="02020603050405020304" pitchFamily="18" charset="0"/>
                        </a:rPr>
                        <a:t>)</a:t>
                      </a:r>
                      <a:endParaRPr lang="en-US" altLang="zh-CN" sz="16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extLst>
                  <a:ext uri="{0D108BD9-81ED-4DB2-BD59-A6C34878D82A}">
                    <a16:rowId xmlns:a16="http://schemas.microsoft.com/office/drawing/2014/main" val="510706444"/>
                  </a:ext>
                </a:extLst>
              </a:tr>
              <a:tr h="328037">
                <a:tc vMerge="1">
                  <a:txBody>
                    <a:bodyPr/>
                    <a:lstStyle/>
                    <a:p>
                      <a:pPr algn="ctr" fontAlgn="ctr"/>
                      <a:endParaRPr lang="zh-CN" alt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1800" b="0" u="none" strike="noStrike" kern="1200" dirty="0">
                          <a:solidFill>
                            <a:schemeClr val="dk1"/>
                          </a:solidFill>
                          <a:effectLst/>
                          <a:latin typeface="Times New Roman" panose="02020603050405020304" pitchFamily="18" charset="0"/>
                          <a:cs typeface="Times New Roman" panose="02020603050405020304" pitchFamily="18" charset="0"/>
                        </a:rPr>
                        <a:t>average idle task</a:t>
                      </a:r>
                      <a:endParaRPr lang="en-US" sz="18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7620" marR="7620" marT="7620"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cs typeface="Times New Roman" panose="02020603050405020304" pitchFamily="18" charset="0"/>
                        </a:rPr>
                        <a:t>-</a:t>
                      </a:r>
                      <a:endPar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endParaRPr>
                    </a:p>
                  </a:txBody>
                  <a:tcPr marL="9525" marR="9525" marT="9525"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276885</a:t>
                      </a:r>
                    </a:p>
                  </a:txBody>
                  <a:tcPr marL="9525" marR="9525" marT="9525"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46453</a:t>
                      </a:r>
                    </a:p>
                  </a:txBody>
                  <a:tcPr marL="9525" marR="9525" marT="9525" marB="0" anchor="ctr">
                    <a:solidFill>
                      <a:srgbClr val="FFFF00"/>
                    </a:solidFill>
                  </a:tcPr>
                </a:tc>
                <a:extLst>
                  <a:ext uri="{0D108BD9-81ED-4DB2-BD59-A6C34878D82A}">
                    <a16:rowId xmlns:a16="http://schemas.microsoft.com/office/drawing/2014/main" val="3458315192"/>
                  </a:ext>
                </a:extLst>
              </a:tr>
              <a:tr h="328037">
                <a:tc vMerge="1">
                  <a:txBody>
                    <a:bodyPr/>
                    <a:lstStyle/>
                    <a:p>
                      <a:pPr algn="ctr" fontAlgn="ctr"/>
                      <a:r>
                        <a:rPr lang="en-US" altLang="zh-CN" sz="2000" b="0" u="none" strike="noStrike" dirty="0">
                          <a:effectLst/>
                          <a:latin typeface="Times New Roman" panose="02020603050405020304" pitchFamily="18" charset="0"/>
                          <a:cs typeface="Times New Roman" panose="02020603050405020304" pitchFamily="18" charset="0"/>
                        </a:rPr>
                        <a:t>1</a:t>
                      </a:r>
                      <a:endParaRPr lang="en-US" altLang="zh-CN"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algn="ctr" fontAlgn="ctr"/>
                      <a:r>
                        <a:rPr lang="en-US" sz="2000" b="0" u="none" strike="noStrike" dirty="0">
                          <a:effectLst/>
                          <a:latin typeface="Times New Roman" panose="02020603050405020304" pitchFamily="18" charset="0"/>
                          <a:cs typeface="Times New Roman" panose="02020603050405020304" pitchFamily="18" charset="0"/>
                        </a:rPr>
                        <a:t>bump1</a:t>
                      </a:r>
                      <a:endParaRPr 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48285103</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108234885</a:t>
                      </a:r>
                    </a:p>
                  </a:txBody>
                  <a:tcPr marL="9525" marR="9525" marT="9525" marB="0" anchor="ctr"/>
                </a:tc>
                <a:extLst>
                  <a:ext uri="{0D108BD9-81ED-4DB2-BD59-A6C34878D82A}">
                    <a16:rowId xmlns:a16="http://schemas.microsoft.com/office/drawing/2014/main" val="1800726963"/>
                  </a:ext>
                </a:extLst>
              </a:tr>
              <a:tr h="328037">
                <a:tc vMerge="1">
                  <a:txBody>
                    <a:bodyPr/>
                    <a:lstStyle/>
                    <a:p>
                      <a:endParaRPr lang="zh-CN" altLang="en-US"/>
                    </a:p>
                  </a:txBody>
                  <a:tcPr/>
                </a:tc>
                <a:tc>
                  <a:txBody>
                    <a:bodyPr/>
                    <a:lstStyle/>
                    <a:p>
                      <a:pPr algn="ctr" fontAlgn="ctr"/>
                      <a:r>
                        <a:rPr lang="en-US" sz="2000" b="0" u="none" strike="noStrike" dirty="0">
                          <a:effectLst/>
                          <a:latin typeface="Times New Roman" panose="02020603050405020304" pitchFamily="18" charset="0"/>
                          <a:cs typeface="Times New Roman" panose="02020603050405020304" pitchFamily="18" charset="0"/>
                        </a:rPr>
                        <a:t>bump2</a:t>
                      </a:r>
                      <a:endParaRPr 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48285103</a:t>
                      </a:r>
                    </a:p>
                  </a:txBody>
                  <a:tcPr marL="9525" marR="9525" marT="9525" marB="0" anchor="ctr"/>
                </a:tc>
                <a:tc>
                  <a:txBody>
                    <a:bodyPr/>
                    <a:lstStyle/>
                    <a:p>
                      <a:pPr marL="0" algn="ctr" defTabSz="685800" rtl="0" eaLnBrk="1" fontAlgn="ctr" latinLnBrk="0" hangingPunct="1"/>
                      <a:r>
                        <a:rPr lang="en-US" altLang="zh-CN" sz="2000" b="0" u="none" strike="noStrike" kern="1200">
                          <a:solidFill>
                            <a:schemeClr val="dk1"/>
                          </a:solidFill>
                          <a:effectLst/>
                          <a:latin typeface="Times New Roman" panose="02020603050405020304" pitchFamily="18" charset="0"/>
                          <a:ea typeface="+mn-ea"/>
                          <a:cs typeface="Times New Roman" panose="02020603050405020304" pitchFamily="18" charset="0"/>
                        </a:rPr>
                        <a:t>112838083</a:t>
                      </a:r>
                    </a:p>
                  </a:txBody>
                  <a:tcPr marL="9525" marR="9525" marT="9525" marB="0" anchor="ctr"/>
                </a:tc>
                <a:extLst>
                  <a:ext uri="{0D108BD9-81ED-4DB2-BD59-A6C34878D82A}">
                    <a16:rowId xmlns:a16="http://schemas.microsoft.com/office/drawing/2014/main" val="2246078444"/>
                  </a:ext>
                </a:extLst>
              </a:tr>
              <a:tr h="328037">
                <a:tc vMerge="1">
                  <a:txBody>
                    <a:bodyPr/>
                    <a:lstStyle/>
                    <a:p>
                      <a:endParaRPr lang="zh-CN" altLang="en-US"/>
                    </a:p>
                  </a:txBody>
                  <a:tcPr/>
                </a:tc>
                <a:tc>
                  <a:txBody>
                    <a:bodyPr/>
                    <a:lstStyle/>
                    <a:p>
                      <a:pPr algn="ctr" fontAlgn="ctr"/>
                      <a:r>
                        <a:rPr lang="en-US" sz="2000" b="0" u="none" strike="noStrike">
                          <a:effectLst/>
                          <a:latin typeface="Times New Roman" panose="02020603050405020304" pitchFamily="18" charset="0"/>
                          <a:cs typeface="Times New Roman" panose="02020603050405020304" pitchFamily="18" charset="0"/>
                        </a:rPr>
                        <a:t>bump3</a:t>
                      </a:r>
                      <a:endParaRPr lang="en-US" sz="2000" b="0" i="0" u="none" strike="noStrike">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48285103</a:t>
                      </a:r>
                    </a:p>
                  </a:txBody>
                  <a:tcPr marL="9525" marR="9525" marT="9525" marB="0" anchor="ctr"/>
                </a:tc>
                <a:tc>
                  <a:txBody>
                    <a:bodyPr/>
                    <a:lstStyle/>
                    <a:p>
                      <a:pPr marL="0" algn="ctr" defTabSz="685800" rtl="0" eaLnBrk="1" fontAlgn="ctr" latinLnBrk="0" hangingPunct="1"/>
                      <a:r>
                        <a:rPr lang="en-US" altLang="zh-CN" sz="2000" b="0" u="none" strike="noStrike" kern="1200">
                          <a:solidFill>
                            <a:schemeClr val="dk1"/>
                          </a:solidFill>
                          <a:effectLst/>
                          <a:latin typeface="Times New Roman" panose="02020603050405020304" pitchFamily="18" charset="0"/>
                          <a:ea typeface="+mn-ea"/>
                          <a:cs typeface="Times New Roman" panose="02020603050405020304" pitchFamily="18" charset="0"/>
                        </a:rPr>
                        <a:t>117441277</a:t>
                      </a:r>
                    </a:p>
                  </a:txBody>
                  <a:tcPr marL="9525" marR="9525" marT="9525" marB="0" anchor="ctr"/>
                </a:tc>
                <a:extLst>
                  <a:ext uri="{0D108BD9-81ED-4DB2-BD59-A6C34878D82A}">
                    <a16:rowId xmlns:a16="http://schemas.microsoft.com/office/drawing/2014/main" val="916097555"/>
                  </a:ext>
                </a:extLst>
              </a:tr>
              <a:tr h="328037">
                <a:tc vMerge="1">
                  <a:txBody>
                    <a:bodyPr/>
                    <a:lstStyle/>
                    <a:p>
                      <a:endParaRPr lang="zh-CN" altLang="en-US"/>
                    </a:p>
                  </a:txBody>
                  <a:tcPr/>
                </a:tc>
                <a:tc>
                  <a:txBody>
                    <a:bodyPr/>
                    <a:lstStyle/>
                    <a:p>
                      <a:pPr algn="ctr" fontAlgn="ctr"/>
                      <a:r>
                        <a:rPr lang="en-US" sz="2000" b="0" u="none" strike="noStrike" dirty="0">
                          <a:effectLst/>
                          <a:latin typeface="Times New Roman" panose="02020603050405020304" pitchFamily="18" charset="0"/>
                          <a:cs typeface="Times New Roman" panose="02020603050405020304" pitchFamily="18" charset="0"/>
                        </a:rPr>
                        <a:t>bump4</a:t>
                      </a:r>
                      <a:endParaRPr 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48285103</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117441266</a:t>
                      </a:r>
                    </a:p>
                  </a:txBody>
                  <a:tcPr marL="9525" marR="9525" marT="9525" marB="0" anchor="ctr"/>
                </a:tc>
                <a:extLst>
                  <a:ext uri="{0D108BD9-81ED-4DB2-BD59-A6C34878D82A}">
                    <a16:rowId xmlns:a16="http://schemas.microsoft.com/office/drawing/2014/main" val="2299732238"/>
                  </a:ext>
                </a:extLst>
              </a:tr>
              <a:tr h="328037">
                <a:tc vMerge="1">
                  <a:txBody>
                    <a:bodyPr/>
                    <a:lstStyle/>
                    <a:p>
                      <a:endParaRPr lang="zh-CN" altLang="en-US"/>
                    </a:p>
                  </a:txBody>
                  <a:tcPr/>
                </a:tc>
                <a:tc>
                  <a:txBody>
                    <a:bodyPr/>
                    <a:lstStyle/>
                    <a:p>
                      <a:pPr algn="ctr" fontAlgn="ctr"/>
                      <a:r>
                        <a:rPr lang="en-US" sz="2000" b="0" u="none" strike="noStrike">
                          <a:effectLst/>
                          <a:latin typeface="Times New Roman" panose="02020603050405020304" pitchFamily="18" charset="0"/>
                          <a:cs typeface="Times New Roman" panose="02020603050405020304" pitchFamily="18" charset="0"/>
                        </a:rPr>
                        <a:t>bump5</a:t>
                      </a:r>
                      <a:endParaRPr lang="en-US" sz="2000" b="0" i="0" u="none" strike="noStrike">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48285103</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112838053</a:t>
                      </a:r>
                    </a:p>
                  </a:txBody>
                  <a:tcPr marL="9525" marR="9525" marT="9525" marB="0" anchor="ctr"/>
                </a:tc>
                <a:extLst>
                  <a:ext uri="{0D108BD9-81ED-4DB2-BD59-A6C34878D82A}">
                    <a16:rowId xmlns:a16="http://schemas.microsoft.com/office/drawing/2014/main" val="421022694"/>
                  </a:ext>
                </a:extLst>
              </a:tr>
              <a:tr h="328037">
                <a:tc vMerge="1">
                  <a:txBody>
                    <a:bodyPr/>
                    <a:lstStyle/>
                    <a:p>
                      <a:endParaRPr lang="zh-CN" altLang="en-US"/>
                    </a:p>
                  </a:txBody>
                  <a:tcPr/>
                </a:tc>
                <a:tc>
                  <a:txBody>
                    <a:bodyPr/>
                    <a:lstStyle/>
                    <a:p>
                      <a:pPr algn="ctr" fontAlgn="ctr"/>
                      <a:r>
                        <a:rPr lang="en-US" sz="2000" b="0" u="none" strike="noStrike" dirty="0">
                          <a:effectLst/>
                          <a:latin typeface="Times New Roman" panose="02020603050405020304" pitchFamily="18" charset="0"/>
                          <a:cs typeface="Times New Roman" panose="02020603050405020304" pitchFamily="18" charset="0"/>
                        </a:rPr>
                        <a:t>bump6</a:t>
                      </a:r>
                      <a:endParaRPr 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48285103</a:t>
                      </a:r>
                    </a:p>
                  </a:txBody>
                  <a:tcPr marL="9525" marR="9525" marT="9525" marB="0" anchor="ct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108234843</a:t>
                      </a:r>
                    </a:p>
                  </a:txBody>
                  <a:tcPr marL="9525" marR="9525" marT="9525" marB="0" anchor="ctr"/>
                </a:tc>
                <a:extLst>
                  <a:ext uri="{0D108BD9-81ED-4DB2-BD59-A6C34878D82A}">
                    <a16:rowId xmlns:a16="http://schemas.microsoft.com/office/drawing/2014/main" val="3664904009"/>
                  </a:ext>
                </a:extLst>
              </a:tr>
              <a:tr h="328037">
                <a:tc vMerge="1">
                  <a:txBody>
                    <a:bodyPr/>
                    <a:lstStyle/>
                    <a:p>
                      <a:pPr algn="ctr" fontAlgn="ctr"/>
                      <a:endParaRPr lang="zh-CN" alt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lnR w="12700" cap="flat" cmpd="sng" algn="ctr">
                      <a:noFill/>
                      <a:prstDash val="solid"/>
                      <a:round/>
                      <a:headEnd type="none" w="med" len="med"/>
                      <a:tailEnd type="none" w="med" len="med"/>
                    </a:lnR>
                  </a:tcPr>
                </a:tc>
                <a:tc>
                  <a:txBody>
                    <a:bodyPr/>
                    <a:lstStyle/>
                    <a:p>
                      <a:pPr algn="ctr" fontAlgn="ctr"/>
                      <a:r>
                        <a:rPr lang="en-US" altLang="zh-CN" sz="1600" b="0" u="none" strike="noStrike" kern="1200" dirty="0">
                          <a:solidFill>
                            <a:schemeClr val="dk1"/>
                          </a:solidFill>
                          <a:effectLst/>
                          <a:latin typeface="Times New Roman" panose="02020603050405020304" pitchFamily="18" charset="0"/>
                          <a:cs typeface="Times New Roman" panose="02020603050405020304" pitchFamily="18" charset="0"/>
                        </a:rPr>
                        <a:t>average bump value</a:t>
                      </a:r>
                      <a:endParaRPr lang="zh-CN" altLang="en-US" sz="2000" b="0" i="0" u="none" strike="noStrike" dirty="0">
                        <a:solidFill>
                          <a:srgbClr val="000000"/>
                        </a:solidFill>
                        <a:effectLst/>
                        <a:latin typeface="Times New Roman" panose="02020603050405020304" pitchFamily="18" charset="0"/>
                        <a:ea typeface="等线" panose="02010600030101010101" pitchFamily="2" charset="-122"/>
                        <a:cs typeface="Times New Roman" panose="02020603050405020304" pitchFamily="18" charset="0"/>
                      </a:endParaRPr>
                    </a:p>
                  </a:txBody>
                  <a:tcPr marL="7620" marR="7620" marT="7620"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a:t>
                      </a:r>
                    </a:p>
                  </a:txBody>
                  <a:tcPr marL="9525" marR="9525" marT="9525"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48285103</a:t>
                      </a:r>
                    </a:p>
                  </a:txBody>
                  <a:tcPr marL="9525" marR="9525" marT="9525" marB="0" anchor="ctr">
                    <a:solidFill>
                      <a:srgbClr val="FFFF00"/>
                    </a:solidFill>
                  </a:tcPr>
                </a:tc>
                <a:tc>
                  <a:txBody>
                    <a:bodyPr/>
                    <a:lstStyle/>
                    <a:p>
                      <a:pPr marL="0" algn="ctr" defTabSz="685800" rtl="0" eaLnBrk="1" fontAlgn="ctr" latinLnBrk="0" hangingPunct="1"/>
                      <a:r>
                        <a:rPr lang="en-US" altLang="zh-CN" sz="2000" b="0" u="none" strike="noStrike" kern="1200" dirty="0">
                          <a:solidFill>
                            <a:schemeClr val="dk1"/>
                          </a:solidFill>
                          <a:effectLst/>
                          <a:latin typeface="Times New Roman" panose="02020603050405020304" pitchFamily="18" charset="0"/>
                          <a:ea typeface="+mn-ea"/>
                          <a:cs typeface="Times New Roman" panose="02020603050405020304" pitchFamily="18" charset="0"/>
                        </a:rPr>
                        <a:t>112838067</a:t>
                      </a:r>
                    </a:p>
                  </a:txBody>
                  <a:tcPr marL="9525" marR="9525" marT="9525" marB="0" anchor="ctr">
                    <a:solidFill>
                      <a:srgbClr val="FFFF00"/>
                    </a:solidFill>
                  </a:tcPr>
                </a:tc>
                <a:extLst>
                  <a:ext uri="{0D108BD9-81ED-4DB2-BD59-A6C34878D82A}">
                    <a16:rowId xmlns:a16="http://schemas.microsoft.com/office/drawing/2014/main" val="697680443"/>
                  </a:ext>
                </a:extLst>
              </a:tr>
            </a:tbl>
          </a:graphicData>
        </a:graphic>
      </p:graphicFrame>
      <p:sp>
        <p:nvSpPr>
          <p:cNvPr id="7" name="文本框 6">
            <a:extLst>
              <a:ext uri="{FF2B5EF4-FFF2-40B4-BE49-F238E27FC236}">
                <a16:creationId xmlns:a16="http://schemas.microsoft.com/office/drawing/2014/main" id="{FD3A96C4-1D14-1C09-FEED-FB9907704C99}"/>
              </a:ext>
            </a:extLst>
          </p:cNvPr>
          <p:cNvSpPr txBox="1"/>
          <p:nvPr/>
        </p:nvSpPr>
        <p:spPr>
          <a:xfrm>
            <a:off x="420417" y="1841259"/>
            <a:ext cx="8504635" cy="1077218"/>
          </a:xfrm>
          <a:prstGeom prst="rect">
            <a:avLst/>
          </a:prstGeom>
          <a:noFill/>
        </p:spPr>
        <p:txBody>
          <a:bodyPr wrap="square">
            <a:spAutoFit/>
          </a:bodyPr>
          <a:lstStyle/>
          <a:p>
            <a:pPr algn="just"/>
            <a:r>
              <a:rPr lang="en-US" altLang="zh-CN" sz="1600" dirty="0">
                <a:solidFill>
                  <a:srgbClr val="0070C0"/>
                </a:solidFill>
                <a:latin typeface="Times New Roman" panose="02020603050405020304" pitchFamily="18" charset="0"/>
                <a:cs typeface="Times New Roman" panose="02020603050405020304" pitchFamily="18" charset="0"/>
              </a:rPr>
              <a:t>We think it is unnecessary to calculate the </a:t>
            </a:r>
            <a:r>
              <a:rPr lang="en-GB" altLang="zh-CN" sz="1600" dirty="0">
                <a:solidFill>
                  <a:srgbClr val="0070C0"/>
                </a:solidFill>
                <a:latin typeface="Times New Roman" panose="02020603050405020304" pitchFamily="18" charset="0"/>
                <a:cs typeface="Times New Roman" panose="02020603050405020304" pitchFamily="18" charset="0"/>
              </a:rPr>
              <a:t>CPU utilization in the polling model. Because during this model, we did not use any loads (interrupts).</a:t>
            </a:r>
          </a:p>
          <a:p>
            <a:pPr algn="just"/>
            <a:endParaRPr lang="en-GB" altLang="zh-CN" sz="1600" dirty="0">
              <a:solidFill>
                <a:srgbClr val="0070C0"/>
              </a:solidFill>
              <a:latin typeface="Times New Roman" panose="02020603050405020304" pitchFamily="18" charset="0"/>
              <a:cs typeface="Times New Roman" panose="02020603050405020304" pitchFamily="18" charset="0"/>
            </a:endParaRPr>
          </a:p>
          <a:p>
            <a:pPr algn="just"/>
            <a:r>
              <a:rPr lang="en-GB" altLang="zh-CN" sz="1600" dirty="0">
                <a:solidFill>
                  <a:srgbClr val="0070C0"/>
                </a:solidFill>
                <a:latin typeface="Times New Roman" panose="02020603050405020304" pitchFamily="18" charset="0"/>
                <a:cs typeface="Times New Roman" panose="02020603050405020304" pitchFamily="18" charset="0"/>
              </a:rPr>
              <a:t>Result: Longer response time for request in pooling </a:t>
            </a:r>
            <a:r>
              <a:rPr lang="en-GB" altLang="zh-CN" sz="1600" dirty="0" err="1">
                <a:solidFill>
                  <a:srgbClr val="0070C0"/>
                </a:solidFill>
                <a:latin typeface="Times New Roman" panose="02020603050405020304" pitchFamily="18" charset="0"/>
                <a:cs typeface="Times New Roman" panose="02020603050405020304" pitchFamily="18" charset="0"/>
              </a:rPr>
              <a:t>mdoe</a:t>
            </a:r>
            <a:r>
              <a:rPr lang="en-GB" altLang="zh-CN" sz="1600" dirty="0">
                <a:solidFill>
                  <a:srgbClr val="0070C0"/>
                </a:solidFill>
                <a:latin typeface="Times New Roman" panose="02020603050405020304" pitchFamily="18" charset="0"/>
                <a:cs typeface="Times New Roman" panose="02020603050405020304" pitchFamily="18" charset="0"/>
              </a:rPr>
              <a:t> compared to interrupt </a:t>
            </a:r>
            <a:r>
              <a:rPr lang="en-GB" altLang="zh-CN" sz="1600" dirty="0" err="1">
                <a:solidFill>
                  <a:srgbClr val="0070C0"/>
                </a:solidFill>
                <a:latin typeface="Times New Roman" panose="02020603050405020304" pitchFamily="18" charset="0"/>
                <a:cs typeface="Times New Roman" panose="02020603050405020304" pitchFamily="18" charset="0"/>
              </a:rPr>
              <a:t>mdoe</a:t>
            </a:r>
            <a:endParaRPr lang="zh-CN" altLang="en-US" sz="1600"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977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F487C0-8C91-1087-9F42-B62CAFBB1A42}"/>
              </a:ext>
            </a:extLst>
          </p:cNvPr>
          <p:cNvSpPr>
            <a:spLocks noGrp="1"/>
          </p:cNvSpPr>
          <p:nvPr>
            <p:ph type="ctrTitle"/>
          </p:nvPr>
        </p:nvSpPr>
        <p:spPr>
          <a:xfrm>
            <a:off x="395536" y="692696"/>
            <a:ext cx="7848872" cy="4608511"/>
          </a:xfrm>
        </p:spPr>
        <p:txBody>
          <a:bodyPr>
            <a:noAutofit/>
          </a:bodyPr>
          <a:lstStyle/>
          <a:p>
            <a:r>
              <a:rPr lang="en-US" altLang="zh-CN" sz="2400" b="1" dirty="0">
                <a:latin typeface="Times New Roman" panose="02020603050405020304" pitchFamily="18" charset="0"/>
                <a:cs typeface="Times New Roman" panose="02020603050405020304" pitchFamily="18" charset="0"/>
              </a:rPr>
              <a:t>Questions:</a:t>
            </a:r>
            <a:br>
              <a:rPr lang="en-US" altLang="zh-CN" sz="1600" dirty="0">
                <a:latin typeface="Times New Roman" panose="02020603050405020304" pitchFamily="18" charset="0"/>
                <a:cs typeface="Times New Roman" panose="02020603050405020304" pitchFamily="18" charset="0"/>
              </a:rPr>
            </a:br>
            <a:br>
              <a:rPr lang="en-US" altLang="zh-CN" sz="1600" dirty="0">
                <a:latin typeface="Times New Roman" panose="02020603050405020304" pitchFamily="18" charset="0"/>
                <a:cs typeface="Times New Roman" panose="02020603050405020304" pitchFamily="18" charset="0"/>
              </a:rPr>
            </a:br>
            <a:r>
              <a:rPr lang="en-US" altLang="zh-CN" sz="2000" dirty="0">
                <a:solidFill>
                  <a:schemeClr val="tx1"/>
                </a:solidFill>
                <a:latin typeface="Times New Roman" panose="02020603050405020304" pitchFamily="18" charset="0"/>
                <a:cs typeface="Times New Roman" panose="02020603050405020304" pitchFamily="18" charset="0"/>
              </a:rPr>
              <a:t>1. </a:t>
            </a:r>
            <a:r>
              <a:rPr lang="en-GB" sz="2000" b="0" i="0" dirty="0">
                <a:solidFill>
                  <a:schemeClr val="tx1"/>
                </a:solidFill>
                <a:effectLst/>
                <a:latin typeface="Times New Roman" panose="02020603050405020304" pitchFamily="18" charset="0"/>
                <a:cs typeface="Times New Roman" panose="02020603050405020304" pitchFamily="18" charset="0"/>
              </a:rPr>
              <a:t>As we all know, interrupt has the highest priority, but when interrupt processing task is time-consuming, if the main polling meets other related data processing or communication task, it cannot be processed effectively. </a:t>
            </a:r>
            <a:r>
              <a:rPr lang="en-US" altLang="zh-CN" sz="2000" b="0" i="0" dirty="0">
                <a:solidFill>
                  <a:schemeClr val="tx1"/>
                </a:solidFill>
                <a:effectLst/>
                <a:latin typeface="Times New Roman" panose="02020603050405020304" pitchFamily="18" charset="0"/>
                <a:cs typeface="Times New Roman" panose="02020603050405020304" pitchFamily="18" charset="0"/>
              </a:rPr>
              <a:t>What should we deal with this?</a:t>
            </a:r>
            <a:br>
              <a:rPr lang="en-US" altLang="zh-CN" sz="2000" b="0" i="0" dirty="0">
                <a:solidFill>
                  <a:schemeClr val="tx1"/>
                </a:solidFill>
                <a:effectLst/>
                <a:latin typeface="Times New Roman" panose="02020603050405020304" pitchFamily="18" charset="0"/>
                <a:cs typeface="Times New Roman" panose="02020603050405020304" pitchFamily="18" charset="0"/>
              </a:rPr>
            </a:br>
            <a:br>
              <a:rPr lang="en-US" altLang="zh-CN" sz="2000" b="0" i="0" dirty="0">
                <a:solidFill>
                  <a:schemeClr val="tx1"/>
                </a:solidFill>
                <a:effectLst/>
                <a:latin typeface="Times New Roman" panose="02020603050405020304" pitchFamily="18" charset="0"/>
                <a:cs typeface="Times New Roman" panose="02020603050405020304" pitchFamily="18" charset="0"/>
              </a:rPr>
            </a:br>
            <a:r>
              <a:rPr lang="en-US" altLang="zh-CN" sz="2000" b="0" i="0" dirty="0">
                <a:solidFill>
                  <a:schemeClr val="tx1"/>
                </a:solidFill>
                <a:effectLst/>
                <a:latin typeface="Times New Roman" panose="02020603050405020304" pitchFamily="18" charset="0"/>
                <a:cs typeface="Times New Roman" panose="02020603050405020304" pitchFamily="18" charset="0"/>
              </a:rPr>
              <a:t>2. </a:t>
            </a:r>
            <a:r>
              <a:rPr lang="en-GB" sz="2000" dirty="0">
                <a:solidFill>
                  <a:schemeClr val="tx1"/>
                </a:solidFill>
                <a:latin typeface="Times New Roman" panose="02020603050405020304" pitchFamily="18" charset="0"/>
                <a:cs typeface="Times New Roman" panose="02020603050405020304" pitchFamily="18" charset="0"/>
              </a:rPr>
              <a:t>Does shortening interrupt time mean putting some time-consuming blocking tasks in the main polling? If </a:t>
            </a:r>
            <a:r>
              <a:rPr lang="en-US" altLang="zh-CN" sz="2000" dirty="0">
                <a:solidFill>
                  <a:schemeClr val="tx1"/>
                </a:solidFill>
                <a:latin typeface="Times New Roman" panose="02020603050405020304" pitchFamily="18" charset="0"/>
                <a:cs typeface="Times New Roman" panose="02020603050405020304" pitchFamily="18" charset="0"/>
              </a:rPr>
              <a:t>we</a:t>
            </a:r>
            <a:r>
              <a:rPr lang="en-GB" sz="2000" dirty="0">
                <a:solidFill>
                  <a:schemeClr val="tx1"/>
                </a:solidFill>
                <a:latin typeface="Times New Roman" panose="02020603050405020304" pitchFamily="18" charset="0"/>
                <a:cs typeface="Times New Roman" panose="02020603050405020304" pitchFamily="18" charset="0"/>
              </a:rPr>
              <a:t> put it in the main polling, we will still have the same problems as the above question because we can't do fast polling. How should this be handled?</a:t>
            </a:r>
            <a:br>
              <a:rPr lang="en-GB" sz="2000" dirty="0">
                <a:solidFill>
                  <a:schemeClr val="tx1"/>
                </a:solidFill>
                <a:latin typeface="Times New Roman" panose="02020603050405020304" pitchFamily="18" charset="0"/>
                <a:cs typeface="Times New Roman" panose="02020603050405020304" pitchFamily="18" charset="0"/>
              </a:rPr>
            </a:br>
            <a:br>
              <a:rPr lang="en-GB" sz="2000" dirty="0">
                <a:solidFill>
                  <a:schemeClr val="tx1"/>
                </a:solidFill>
                <a:latin typeface="Times New Roman" panose="02020603050405020304" pitchFamily="18" charset="0"/>
                <a:cs typeface="Times New Roman" panose="02020603050405020304" pitchFamily="18" charset="0"/>
              </a:rPr>
            </a:br>
            <a:r>
              <a:rPr lang="en-GB" sz="2000" dirty="0">
                <a:solidFill>
                  <a:schemeClr val="tx1"/>
                </a:solidFill>
                <a:latin typeface="Times New Roman" panose="02020603050405020304" pitchFamily="18" charset="0"/>
                <a:cs typeface="Times New Roman" panose="02020603050405020304" pitchFamily="18" charset="0"/>
              </a:rPr>
              <a:t>Timer / Queue (Time queue and task queue to support the main polling) / Other kind of units in this controller / </a:t>
            </a:r>
            <a:r>
              <a:rPr lang="en-US" altLang="zh-CN" sz="2000" dirty="0">
                <a:solidFill>
                  <a:schemeClr val="tx1"/>
                </a:solidFill>
                <a:latin typeface="Times New Roman" panose="02020603050405020304" pitchFamily="18" charset="0"/>
                <a:cs typeface="Times New Roman" panose="02020603050405020304" pitchFamily="18" charset="0"/>
              </a:rPr>
              <a:t>Use the system (FreeRtos) ?</a:t>
            </a:r>
            <a:endParaRPr lang="zh-CN" altLang="en-US" sz="2000" dirty="0">
              <a:solidFill>
                <a:schemeClr val="tx1"/>
              </a:solidFill>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1C09E052-B0FE-B63F-A2EF-4C27FC587DB4}"/>
              </a:ext>
            </a:extLst>
          </p:cNvPr>
          <p:cNvSpPr>
            <a:spLocks noGrp="1"/>
          </p:cNvSpPr>
          <p:nvPr>
            <p:ph type="sldNum" sz="quarter" idx="11"/>
          </p:nvPr>
        </p:nvSpPr>
        <p:spPr/>
        <p:txBody>
          <a:bodyPr/>
          <a:lstStyle/>
          <a:p>
            <a:pPr>
              <a:defRPr/>
            </a:pPr>
            <a:fld id="{1C73FE86-2911-439B-A5AC-792EFE0EE0EB}" type="slidenum">
              <a:rPr lang="en-GB" altLang="en-US" smtClean="0"/>
              <a:pPr>
                <a:defRPr/>
              </a:pPr>
              <a:t>21</a:t>
            </a:fld>
            <a:endParaRPr lang="en-GB" altLang="en-US" dirty="0"/>
          </a:p>
        </p:txBody>
      </p:sp>
      <p:sp>
        <p:nvSpPr>
          <p:cNvPr id="5" name="日期占位符 4">
            <a:extLst>
              <a:ext uri="{FF2B5EF4-FFF2-40B4-BE49-F238E27FC236}">
                <a16:creationId xmlns:a16="http://schemas.microsoft.com/office/drawing/2014/main" id="{5DEA4C3B-28BA-743B-A4B0-1E1CF5F7297B}"/>
              </a:ext>
            </a:extLst>
          </p:cNvPr>
          <p:cNvSpPr>
            <a:spLocks noGrp="1"/>
          </p:cNvSpPr>
          <p:nvPr>
            <p:ph type="dt" sz="half" idx="12"/>
          </p:nvPr>
        </p:nvSpPr>
        <p:spPr/>
        <p:txBody>
          <a:bodyPr/>
          <a:lstStyle/>
          <a:p>
            <a:pPr>
              <a:defRPr/>
            </a:pPr>
            <a:fld id="{AB909FDE-9F2A-429B-AAFD-0AB058EA8223}" type="datetime4">
              <a:rPr lang="en-GB" smtClean="0"/>
              <a:pPr>
                <a:defRPr/>
              </a:pPr>
              <a:t>25 November 2022</a:t>
            </a:fld>
            <a:endParaRPr lang="en-GB" dirty="0"/>
          </a:p>
        </p:txBody>
      </p:sp>
    </p:spTree>
    <p:extLst>
      <p:ext uri="{BB962C8B-B14F-4D97-AF65-F5344CB8AC3E}">
        <p14:creationId xmlns:p14="http://schemas.microsoft.com/office/powerpoint/2010/main" val="33124969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F487C0-8C91-1087-9F42-B62CAFBB1A42}"/>
              </a:ext>
            </a:extLst>
          </p:cNvPr>
          <p:cNvSpPr>
            <a:spLocks noGrp="1"/>
          </p:cNvSpPr>
          <p:nvPr>
            <p:ph type="ctrTitle"/>
          </p:nvPr>
        </p:nvSpPr>
        <p:spPr/>
        <p:txBody>
          <a:bodyPr/>
          <a:lstStyle/>
          <a:p>
            <a:pPr algn="ctr"/>
            <a:r>
              <a:rPr lang="en-US" altLang="zh-CN" dirty="0">
                <a:latin typeface="Times New Roman" panose="02020603050405020304" pitchFamily="18" charset="0"/>
                <a:cs typeface="Times New Roman" panose="02020603050405020304" pitchFamily="18" charset="0"/>
              </a:rPr>
              <a:t>Thank you for your listening!</a:t>
            </a:r>
            <a:endParaRPr lang="zh-CN" altLang="en-US"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1C09E052-B0FE-B63F-A2EF-4C27FC587DB4}"/>
              </a:ext>
            </a:extLst>
          </p:cNvPr>
          <p:cNvSpPr>
            <a:spLocks noGrp="1"/>
          </p:cNvSpPr>
          <p:nvPr>
            <p:ph type="sldNum" sz="quarter" idx="11"/>
          </p:nvPr>
        </p:nvSpPr>
        <p:spPr/>
        <p:txBody>
          <a:bodyPr/>
          <a:lstStyle/>
          <a:p>
            <a:pPr>
              <a:defRPr/>
            </a:pPr>
            <a:fld id="{1C73FE86-2911-439B-A5AC-792EFE0EE0EB}" type="slidenum">
              <a:rPr lang="en-GB" altLang="en-US" smtClean="0"/>
              <a:pPr>
                <a:defRPr/>
              </a:pPr>
              <a:t>22</a:t>
            </a:fld>
            <a:endParaRPr lang="en-GB" altLang="en-US" dirty="0"/>
          </a:p>
        </p:txBody>
      </p:sp>
      <p:sp>
        <p:nvSpPr>
          <p:cNvPr id="5" name="日期占位符 4">
            <a:extLst>
              <a:ext uri="{FF2B5EF4-FFF2-40B4-BE49-F238E27FC236}">
                <a16:creationId xmlns:a16="http://schemas.microsoft.com/office/drawing/2014/main" id="{5DEA4C3B-28BA-743B-A4B0-1E1CF5F7297B}"/>
              </a:ext>
            </a:extLst>
          </p:cNvPr>
          <p:cNvSpPr>
            <a:spLocks noGrp="1"/>
          </p:cNvSpPr>
          <p:nvPr>
            <p:ph type="dt" sz="half" idx="12"/>
          </p:nvPr>
        </p:nvSpPr>
        <p:spPr/>
        <p:txBody>
          <a:bodyPr/>
          <a:lstStyle/>
          <a:p>
            <a:pPr>
              <a:defRPr/>
            </a:pPr>
            <a:fld id="{AB909FDE-9F2A-429B-AAFD-0AB058EA8223}" type="datetime4">
              <a:rPr lang="en-GB" smtClean="0"/>
              <a:pPr>
                <a:defRPr/>
              </a:pPr>
              <a:t>25 November 2022</a:t>
            </a:fld>
            <a:endParaRPr lang="en-GB" dirty="0"/>
          </a:p>
        </p:txBody>
      </p:sp>
    </p:spTree>
    <p:extLst>
      <p:ext uri="{BB962C8B-B14F-4D97-AF65-F5344CB8AC3E}">
        <p14:creationId xmlns:p14="http://schemas.microsoft.com/office/powerpoint/2010/main" val="568562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064DED-B299-FFFE-3A20-A5324BA6EAB4}"/>
              </a:ext>
            </a:extLst>
          </p:cNvPr>
          <p:cNvSpPr>
            <a:spLocks noGrp="1"/>
          </p:cNvSpPr>
          <p:nvPr>
            <p:ph type="title"/>
          </p:nvPr>
        </p:nvSpPr>
        <p:spPr>
          <a:xfrm>
            <a:off x="240675" y="764704"/>
            <a:ext cx="8651806" cy="576064"/>
          </a:xfrm>
        </p:spPr>
        <p:txBody>
          <a:bodyPr wrap="square" anchor="b">
            <a:normAutofit/>
          </a:bodyPr>
          <a:lstStyle/>
          <a:p>
            <a:r>
              <a:rPr kumimoji="1" lang="en-US" altLang="zh-CN" b="1" dirty="0">
                <a:latin typeface="Times New Roman" panose="02020603050405020304" pitchFamily="18" charset="0"/>
                <a:cs typeface="Times New Roman" panose="02020603050405020304" pitchFamily="18" charset="0"/>
              </a:rPr>
              <a:t>Overall</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flow</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chart</a:t>
            </a:r>
            <a:endParaRPr kumimoji="1" lang="zh-CN" altLang="en-US" b="1" dirty="0">
              <a:latin typeface="Times New Roman" panose="02020603050405020304" pitchFamily="18" charset="0"/>
              <a:cs typeface="Times New Roman" panose="02020603050405020304" pitchFamily="18" charset="0"/>
            </a:endParaRPr>
          </a:p>
        </p:txBody>
      </p:sp>
      <p:pic>
        <p:nvPicPr>
          <p:cNvPr id="9" name="图片 8">
            <a:extLst>
              <a:ext uri="{FF2B5EF4-FFF2-40B4-BE49-F238E27FC236}">
                <a16:creationId xmlns:a16="http://schemas.microsoft.com/office/drawing/2014/main" id="{0360ABD5-9EE4-D2CF-284D-5D75B1B1EF62}"/>
              </a:ext>
            </a:extLst>
          </p:cNvPr>
          <p:cNvPicPr>
            <a:picLocks noChangeAspect="1"/>
          </p:cNvPicPr>
          <p:nvPr/>
        </p:nvPicPr>
        <p:blipFill rotWithShape="1">
          <a:blip r:embed="rId2"/>
          <a:srcRect l="4168" t="6265" r="7499" b="4728"/>
          <a:stretch/>
        </p:blipFill>
        <p:spPr>
          <a:xfrm>
            <a:off x="251520" y="2469497"/>
            <a:ext cx="8640960" cy="3114657"/>
          </a:xfrm>
          <a:prstGeom prst="rect">
            <a:avLst/>
          </a:prstGeom>
          <a:noFill/>
        </p:spPr>
      </p:pic>
      <p:sp>
        <p:nvSpPr>
          <p:cNvPr id="4" name="灯片编号占位符 3">
            <a:extLst>
              <a:ext uri="{FF2B5EF4-FFF2-40B4-BE49-F238E27FC236}">
                <a16:creationId xmlns:a16="http://schemas.microsoft.com/office/drawing/2014/main" id="{09B46230-4AEB-C17C-2A8B-5339022A0452}"/>
              </a:ext>
            </a:extLst>
          </p:cNvPr>
          <p:cNvSpPr>
            <a:spLocks noGrp="1"/>
          </p:cNvSpPr>
          <p:nvPr>
            <p:ph type="sldNum" sz="quarter" idx="11"/>
          </p:nvPr>
        </p:nvSpPr>
        <p:spPr>
          <a:xfrm>
            <a:off x="93421" y="6448251"/>
            <a:ext cx="721519" cy="365125"/>
          </a:xfrm>
        </p:spPr>
        <p:txBody>
          <a:bodyPr wrap="square" anchor="ctr">
            <a:normAutofit/>
          </a:bodyPr>
          <a:lstStyle/>
          <a:p>
            <a:pPr>
              <a:spcAft>
                <a:spcPts val="600"/>
              </a:spcAft>
              <a:defRPr/>
            </a:pPr>
            <a:fld id="{C9421E46-382C-4EE9-B45B-87761AE2BCD5}" type="slidenum">
              <a:rPr lang="en-GB" altLang="en-US" smtClean="0"/>
              <a:pPr>
                <a:spcAft>
                  <a:spcPts val="600"/>
                </a:spcAft>
                <a:defRPr/>
              </a:pPr>
              <a:t>3</a:t>
            </a:fld>
            <a:endParaRPr lang="en-GB" altLang="en-US"/>
          </a:p>
        </p:txBody>
      </p:sp>
      <p:sp>
        <p:nvSpPr>
          <p:cNvPr id="5" name="日期占位符 4">
            <a:extLst>
              <a:ext uri="{FF2B5EF4-FFF2-40B4-BE49-F238E27FC236}">
                <a16:creationId xmlns:a16="http://schemas.microsoft.com/office/drawing/2014/main" id="{4F1DF151-AEC4-2BEB-303F-2CDDA7B85146}"/>
              </a:ext>
            </a:extLst>
          </p:cNvPr>
          <p:cNvSpPr>
            <a:spLocks noGrp="1"/>
          </p:cNvSpPr>
          <p:nvPr>
            <p:ph type="dt" sz="half" idx="12"/>
          </p:nvPr>
        </p:nvSpPr>
        <p:spPr>
          <a:xfrm>
            <a:off x="7236295" y="260649"/>
            <a:ext cx="1630289" cy="216023"/>
          </a:xfrm>
        </p:spPr>
        <p:txBody>
          <a:bodyPr>
            <a:normAutofit/>
          </a:bodyPr>
          <a:lstStyle/>
          <a:p>
            <a:pPr>
              <a:lnSpc>
                <a:spcPct val="90000"/>
              </a:lnSpc>
              <a:spcAft>
                <a:spcPts val="600"/>
              </a:spcAft>
              <a:defRPr/>
            </a:pPr>
            <a:fld id="{7EABAC35-51C5-4AC7-9255-2D72D8BB8FCD}" type="datetime4">
              <a:rPr lang="en-GB" smtClean="0"/>
              <a:pPr>
                <a:lnSpc>
                  <a:spcPct val="90000"/>
                </a:lnSpc>
                <a:spcAft>
                  <a:spcPts val="600"/>
                </a:spcAft>
                <a:defRPr/>
              </a:pPr>
              <a:t>25 November 2022</a:t>
            </a:fld>
            <a:endParaRPr lang="en-GB"/>
          </a:p>
        </p:txBody>
      </p:sp>
    </p:spTree>
    <p:extLst>
      <p:ext uri="{BB962C8B-B14F-4D97-AF65-F5344CB8AC3E}">
        <p14:creationId xmlns:p14="http://schemas.microsoft.com/office/powerpoint/2010/main" val="1837069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BC3DAA-A6D1-875C-61C6-DB585717F76C}"/>
              </a:ext>
            </a:extLst>
          </p:cNvPr>
          <p:cNvSpPr>
            <a:spLocks noGrp="1"/>
          </p:cNvSpPr>
          <p:nvPr>
            <p:ph type="title"/>
          </p:nvPr>
        </p:nvSpPr>
        <p:spPr/>
        <p:txBody>
          <a:bodyPr/>
          <a:lstStyle/>
          <a:p>
            <a:r>
              <a:rPr kumimoji="1" lang="en-US" altLang="zh-CN" b="1" dirty="0">
                <a:latin typeface="Times New Roman" panose="02020603050405020304" pitchFamily="18" charset="0"/>
                <a:cs typeface="Times New Roman" panose="02020603050405020304" pitchFamily="18" charset="0"/>
              </a:rPr>
              <a:t>Interrupts</a:t>
            </a:r>
            <a:endParaRPr kumimoji="1" lang="zh-CN" altLang="en-US" b="1"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CD79CC0D-64A2-C392-5A72-609398633B7D}"/>
              </a:ext>
            </a:extLst>
          </p:cNvPr>
          <p:cNvSpPr>
            <a:spLocks noGrp="1"/>
          </p:cNvSpPr>
          <p:nvPr>
            <p:ph idx="1"/>
          </p:nvPr>
        </p:nvSpPr>
        <p:spPr/>
        <p:txBody>
          <a:bodyPr/>
          <a:lstStyle/>
          <a:p>
            <a:pPr marL="0" indent="0">
              <a:buNone/>
            </a:pPr>
            <a:r>
              <a:rPr lang="en-US" altLang="zh-CN" b="1" dirty="0">
                <a:latin typeface="Times New Roman" panose="02020603050405020304" pitchFamily="18" charset="0"/>
                <a:cs typeface="Times New Roman" panose="02020603050405020304" pitchFamily="18" charset="0"/>
              </a:rPr>
              <a:t>1) Interrupts Mode</a:t>
            </a:r>
          </a:p>
          <a:p>
            <a:pPr marL="0" indent="0">
              <a:buNone/>
            </a:pPr>
            <a:r>
              <a:rPr lang="en-US" altLang="zh-CN" sz="2000" b="1" dirty="0">
                <a:latin typeface="Times New Roman" panose="02020603050405020304" pitchFamily="18" charset="0"/>
                <a:cs typeface="Times New Roman" panose="02020603050405020304" pitchFamily="18" charset="0"/>
              </a:rPr>
              <a:t>Ⅰ. </a:t>
            </a:r>
            <a:r>
              <a:rPr lang="en-US" altLang="zh-CN" sz="2000" dirty="0">
                <a:latin typeface="Times New Roman" panose="02020603050405020304" pitchFamily="18" charset="0"/>
                <a:cs typeface="Times New Roman" panose="02020603050405020304" pitchFamily="18" charset="0"/>
              </a:rPr>
              <a:t>Firstly, the LED1 will stay red after the MSP-EXP432P401R </a:t>
            </a:r>
            <a:r>
              <a:rPr lang="en-US" altLang="zh-CN" sz="2000" dirty="0" err="1">
                <a:latin typeface="Times New Roman" panose="02020603050405020304" pitchFamily="18" charset="0"/>
                <a:cs typeface="Times New Roman" panose="02020603050405020304" pitchFamily="18" charset="0"/>
              </a:rPr>
              <a:t>LaunchPad</a:t>
            </a:r>
            <a:r>
              <a:rPr lang="en-US" altLang="zh-CN" sz="2000" dirty="0">
                <a:latin typeface="Times New Roman" panose="02020603050405020304" pitchFamily="18" charset="0"/>
                <a:cs typeface="Times New Roman" panose="02020603050405020304" pitchFamily="18" charset="0"/>
              </a:rPr>
              <a:t> Development Kit is powered on. </a:t>
            </a:r>
          </a:p>
          <a:p>
            <a:pPr marL="0" indent="0">
              <a:buNone/>
            </a:pPr>
            <a:r>
              <a:rPr lang="en-GB" altLang="zh-CN" sz="2000" b="1" dirty="0">
                <a:latin typeface="Times New Roman" panose="02020603050405020304" pitchFamily="18" charset="0"/>
                <a:cs typeface="Times New Roman" panose="02020603050405020304" pitchFamily="18" charset="0"/>
              </a:rPr>
              <a:t>Ⅱ</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Next, press switch 1 to enter interrupts mode.</a:t>
            </a:r>
          </a:p>
          <a:p>
            <a:pPr marL="0" indent="0">
              <a:buNone/>
            </a:pPr>
            <a:r>
              <a:rPr lang="en-GB" altLang="zh-CN" sz="2000" b="1" dirty="0">
                <a:latin typeface="Times New Roman" panose="02020603050405020304" pitchFamily="18" charset="0"/>
                <a:cs typeface="Times New Roman" panose="02020603050405020304" pitchFamily="18" charset="0"/>
              </a:rPr>
              <a:t>Ⅲ.</a:t>
            </a:r>
            <a:r>
              <a:rPr lang="zh-CN" altLang="en-US"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After entering interrupt mode, LED2 will turn sky</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blue and LED1 will be off.</a:t>
            </a:r>
          </a:p>
          <a:p>
            <a:pPr marL="0" indent="0">
              <a:buNone/>
            </a:pPr>
            <a:r>
              <a:rPr lang="en-GB" altLang="zh-CN" sz="2000" b="1" dirty="0">
                <a:latin typeface="Times New Roman" panose="02020603050405020304" pitchFamily="18" charset="0"/>
                <a:cs typeface="Times New Roman" panose="02020603050405020304" pitchFamily="18" charset="0"/>
              </a:rPr>
              <a:t>Ⅳ</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Interrupt mode contains two modes of robot movement.</a:t>
            </a:r>
          </a:p>
          <a:p>
            <a:pPr marL="0" indent="0">
              <a:buNone/>
            </a:pPr>
            <a:endParaRPr lang="en-US" altLang="zh-CN" dirty="0">
              <a:latin typeface="Times New Roman" panose="02020603050405020304" pitchFamily="18" charset="0"/>
              <a:cs typeface="Times New Roman" panose="02020603050405020304" pitchFamily="18" charset="0"/>
            </a:endParaRPr>
          </a:p>
          <a:p>
            <a:pPr marL="0" indent="0">
              <a:buNone/>
            </a:pPr>
            <a:endParaRPr lang="en-US" altLang="zh-CN" sz="2400" dirty="0">
              <a:latin typeface="Times New Roman" panose="02020603050405020304" pitchFamily="18" charset="0"/>
              <a:cs typeface="Times New Roman" panose="02020603050405020304" pitchFamily="18" charset="0"/>
            </a:endParaRPr>
          </a:p>
          <a:p>
            <a:pPr marL="0" indent="0">
              <a:buNone/>
            </a:pPr>
            <a:endParaRPr lang="en-US" altLang="zh-CN" dirty="0">
              <a:latin typeface="Times New Roman" panose="02020603050405020304" pitchFamily="18" charset="0"/>
              <a:cs typeface="Times New Roman" panose="02020603050405020304" pitchFamily="18" charset="0"/>
            </a:endParaRPr>
          </a:p>
          <a:p>
            <a:pPr marL="0" indent="0">
              <a:buNone/>
            </a:pPr>
            <a:endParaRPr lang="en-US" altLang="zh-CN" b="1" dirty="0">
              <a:latin typeface="Times New Roman" panose="02020603050405020304" pitchFamily="18" charset="0"/>
              <a:cs typeface="Times New Roman" panose="02020603050405020304" pitchFamily="18" charset="0"/>
            </a:endParaRPr>
          </a:p>
          <a:p>
            <a:pPr marL="0" indent="0">
              <a:buNone/>
            </a:pPr>
            <a:endParaRPr kumimoji="1" lang="zh-CN" altLang="en-US"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1C9CAA4B-4372-5659-6272-4094E914E50C}"/>
              </a:ext>
            </a:extLst>
          </p:cNvPr>
          <p:cNvSpPr>
            <a:spLocks noGrp="1"/>
          </p:cNvSpPr>
          <p:nvPr>
            <p:ph type="sldNum" sz="quarter" idx="11"/>
          </p:nvPr>
        </p:nvSpPr>
        <p:spPr/>
        <p:txBody>
          <a:bodyPr/>
          <a:lstStyle/>
          <a:p>
            <a:pPr>
              <a:defRPr/>
            </a:pPr>
            <a:fld id="{C9421E46-382C-4EE9-B45B-87761AE2BCD5}" type="slidenum">
              <a:rPr lang="en-GB" altLang="en-US" smtClean="0"/>
              <a:pPr>
                <a:defRPr/>
              </a:pPr>
              <a:t>4</a:t>
            </a:fld>
            <a:endParaRPr lang="en-GB" altLang="en-US" dirty="0"/>
          </a:p>
        </p:txBody>
      </p:sp>
      <p:sp>
        <p:nvSpPr>
          <p:cNvPr id="5" name="日期占位符 4">
            <a:extLst>
              <a:ext uri="{FF2B5EF4-FFF2-40B4-BE49-F238E27FC236}">
                <a16:creationId xmlns:a16="http://schemas.microsoft.com/office/drawing/2014/main" id="{08F73A1C-4DA8-C206-ADEE-931065A8D548}"/>
              </a:ext>
            </a:extLst>
          </p:cNvPr>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Tree>
    <p:extLst>
      <p:ext uri="{BB962C8B-B14F-4D97-AF65-F5344CB8AC3E}">
        <p14:creationId xmlns:p14="http://schemas.microsoft.com/office/powerpoint/2010/main" val="17055957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BC3DAA-A6D1-875C-61C6-DB585717F76C}"/>
              </a:ext>
            </a:extLst>
          </p:cNvPr>
          <p:cNvSpPr>
            <a:spLocks noGrp="1"/>
          </p:cNvSpPr>
          <p:nvPr>
            <p:ph type="title"/>
          </p:nvPr>
        </p:nvSpPr>
        <p:spPr/>
        <p:txBody>
          <a:bodyPr/>
          <a:lstStyle/>
          <a:p>
            <a:r>
              <a:rPr lang="en-US" altLang="zh-CN" b="1" dirty="0">
                <a:latin typeface="Times New Roman" panose="02020603050405020304" pitchFamily="18" charset="0"/>
                <a:cs typeface="Times New Roman" panose="02020603050405020304" pitchFamily="18" charset="0"/>
              </a:rPr>
              <a:t>Polling</a:t>
            </a:r>
            <a:endParaRPr kumimoji="1" lang="zh-CN" altLang="en-US" b="1" dirty="0"/>
          </a:p>
        </p:txBody>
      </p:sp>
      <p:sp>
        <p:nvSpPr>
          <p:cNvPr id="3" name="内容占位符 2">
            <a:extLst>
              <a:ext uri="{FF2B5EF4-FFF2-40B4-BE49-F238E27FC236}">
                <a16:creationId xmlns:a16="http://schemas.microsoft.com/office/drawing/2014/main" id="{CD79CC0D-64A2-C392-5A72-609398633B7D}"/>
              </a:ext>
            </a:extLst>
          </p:cNvPr>
          <p:cNvSpPr>
            <a:spLocks noGrp="1"/>
          </p:cNvSpPr>
          <p:nvPr>
            <p:ph idx="1"/>
          </p:nvPr>
        </p:nvSpPr>
        <p:spPr/>
        <p:txBody>
          <a:bodyPr/>
          <a:lstStyle/>
          <a:p>
            <a:pPr marL="0" indent="0">
              <a:buNone/>
            </a:pPr>
            <a:r>
              <a:rPr lang="en-US" altLang="zh-CN" b="1" dirty="0">
                <a:latin typeface="Times New Roman" panose="02020603050405020304" pitchFamily="18" charset="0"/>
                <a:cs typeface="Times New Roman" panose="02020603050405020304" pitchFamily="18" charset="0"/>
              </a:rPr>
              <a:t>2) Polling Mode</a:t>
            </a:r>
          </a:p>
          <a:p>
            <a:pPr marL="0" indent="0">
              <a:buNone/>
            </a:pPr>
            <a:r>
              <a:rPr lang="en-US" altLang="zh-CN" sz="2000" b="1" dirty="0">
                <a:latin typeface="Times New Roman" panose="02020603050405020304" pitchFamily="18" charset="0"/>
                <a:cs typeface="Times New Roman" panose="02020603050405020304" pitchFamily="18" charset="0"/>
              </a:rPr>
              <a:t>Ⅰ. </a:t>
            </a:r>
            <a:r>
              <a:rPr lang="en-US" altLang="zh-CN" sz="2000" dirty="0">
                <a:latin typeface="Times New Roman" panose="02020603050405020304" pitchFamily="18" charset="0"/>
                <a:cs typeface="Times New Roman" panose="02020603050405020304" pitchFamily="18" charset="0"/>
              </a:rPr>
              <a:t>Firstly, the LED1 will stay red after the MSP-EXP432P401R </a:t>
            </a:r>
            <a:r>
              <a:rPr lang="en-US" altLang="zh-CN" sz="2000" dirty="0" err="1">
                <a:latin typeface="Times New Roman" panose="02020603050405020304" pitchFamily="18" charset="0"/>
                <a:cs typeface="Times New Roman" panose="02020603050405020304" pitchFamily="18" charset="0"/>
              </a:rPr>
              <a:t>LaunchPad</a:t>
            </a:r>
            <a:r>
              <a:rPr lang="en-US" altLang="zh-CN" sz="2000" dirty="0">
                <a:latin typeface="Times New Roman" panose="02020603050405020304" pitchFamily="18" charset="0"/>
                <a:cs typeface="Times New Roman" panose="02020603050405020304" pitchFamily="18" charset="0"/>
              </a:rPr>
              <a:t> Development Kit is powered on. </a:t>
            </a:r>
          </a:p>
          <a:p>
            <a:pPr marL="0" indent="0">
              <a:buNone/>
            </a:pPr>
            <a:r>
              <a:rPr lang="en-GB" altLang="zh-CN" sz="2000" b="1" dirty="0">
                <a:latin typeface="Times New Roman" panose="02020603050405020304" pitchFamily="18" charset="0"/>
                <a:cs typeface="Times New Roman" panose="02020603050405020304" pitchFamily="18" charset="0"/>
              </a:rPr>
              <a:t>Ⅱ</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Next, press switch 1 to enter interrupts mode.</a:t>
            </a:r>
          </a:p>
          <a:p>
            <a:pPr marL="0" indent="0">
              <a:buNone/>
            </a:pPr>
            <a:r>
              <a:rPr lang="en-GB" altLang="zh-CN" sz="2000" b="1" dirty="0">
                <a:latin typeface="Times New Roman" panose="02020603050405020304" pitchFamily="18" charset="0"/>
                <a:cs typeface="Times New Roman" panose="02020603050405020304" pitchFamily="18" charset="0"/>
              </a:rPr>
              <a:t>Ⅲ.</a:t>
            </a:r>
            <a:r>
              <a:rPr lang="zh-CN" altLang="en-US"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After entering interrupt mode, LED2 will turn pink and LED1 will be off.</a:t>
            </a:r>
          </a:p>
          <a:p>
            <a:pPr marL="0" indent="0">
              <a:buNone/>
            </a:pPr>
            <a:r>
              <a:rPr lang="en-GB" altLang="zh-CN" sz="2000" b="1" dirty="0">
                <a:latin typeface="Times New Roman" panose="02020603050405020304" pitchFamily="18" charset="0"/>
                <a:cs typeface="Times New Roman" panose="02020603050405020304" pitchFamily="18" charset="0"/>
              </a:rPr>
              <a:t>Ⅳ</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Polling mode</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also contains two modes of robot movement.</a:t>
            </a:r>
          </a:p>
          <a:p>
            <a:pPr marL="0" indent="0" algn="just">
              <a:buSzPct val="90000"/>
              <a:buNone/>
            </a:pPr>
            <a:r>
              <a:rPr lang="en-GB" altLang="zh-CN" sz="2000" b="1" dirty="0">
                <a:latin typeface="Times New Roman" panose="02020603050405020304" pitchFamily="18" charset="0"/>
                <a:cs typeface="Times New Roman" panose="02020603050405020304" pitchFamily="18" charset="0"/>
              </a:rPr>
              <a:t>Ⅴ. </a:t>
            </a:r>
            <a:r>
              <a:rPr lang="en-GB" altLang="zh-CN" sz="2000" dirty="0">
                <a:latin typeface="Times New Roman" panose="02020603050405020304" pitchFamily="18" charset="0"/>
                <a:cs typeface="Times New Roman" panose="02020603050405020304" pitchFamily="18" charset="0"/>
              </a:rPr>
              <a:t>However, in polling mode, there is no direct switching between Autonomous</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mode</a:t>
            </a:r>
            <a:r>
              <a:rPr lang="en-GB" altLang="zh-CN" sz="2000" dirty="0">
                <a:latin typeface="Times New Roman" panose="02020603050405020304" pitchFamily="18" charset="0"/>
                <a:cs typeface="Times New Roman" panose="02020603050405020304" pitchFamily="18" charset="0"/>
              </a:rPr>
              <a:t> and Free-motion mode. Therefore</a:t>
            </a:r>
            <a:r>
              <a:rPr lang="en-US" altLang="zh-CN"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long press switch 1 or switch 2 to toggle.</a:t>
            </a:r>
            <a:endParaRPr lang="en-US" altLang="zh-CN" sz="2000" dirty="0">
              <a:latin typeface="Times New Roman" panose="02020603050405020304" pitchFamily="18" charset="0"/>
              <a:cs typeface="Times New Roman" panose="02020603050405020304" pitchFamily="18" charset="0"/>
            </a:endParaRPr>
          </a:p>
          <a:p>
            <a:pPr marL="0" indent="0" algn="just">
              <a:buSzPct val="90000"/>
              <a:buNone/>
            </a:pPr>
            <a:r>
              <a:rPr lang="en-GB" altLang="zh-CN" sz="2000" b="1" dirty="0">
                <a:latin typeface="Times New Roman" panose="02020603050405020304" pitchFamily="18" charset="0"/>
                <a:cs typeface="Times New Roman" panose="02020603050405020304" pitchFamily="18" charset="0"/>
              </a:rPr>
              <a:t>VI</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In addition, the transition between interrupts mode and polling mode needs to press switch reset first.</a:t>
            </a:r>
          </a:p>
          <a:p>
            <a:pPr marL="0" indent="0">
              <a:buNone/>
            </a:pPr>
            <a:endParaRPr lang="en-US" altLang="zh-CN" dirty="0">
              <a:latin typeface="Times New Roman" panose="02020603050405020304" pitchFamily="18" charset="0"/>
              <a:cs typeface="Times New Roman" panose="02020603050405020304" pitchFamily="18" charset="0"/>
            </a:endParaRPr>
          </a:p>
          <a:p>
            <a:pPr marL="0" indent="0">
              <a:buNone/>
            </a:pPr>
            <a:endParaRPr lang="en-US" altLang="zh-CN" dirty="0">
              <a:latin typeface="Times New Roman" panose="02020603050405020304" pitchFamily="18" charset="0"/>
              <a:cs typeface="Times New Roman" panose="02020603050405020304" pitchFamily="18" charset="0"/>
            </a:endParaRPr>
          </a:p>
          <a:p>
            <a:pPr marL="0" indent="0">
              <a:buNone/>
            </a:pPr>
            <a:endParaRPr lang="en-US" altLang="zh-CN" sz="2400" dirty="0">
              <a:latin typeface="Times New Roman" panose="02020603050405020304" pitchFamily="18" charset="0"/>
              <a:cs typeface="Times New Roman" panose="02020603050405020304" pitchFamily="18" charset="0"/>
            </a:endParaRPr>
          </a:p>
          <a:p>
            <a:pPr marL="0" indent="0">
              <a:buNone/>
            </a:pPr>
            <a:endParaRPr lang="en-US" altLang="zh-CN" dirty="0">
              <a:latin typeface="Times New Roman" panose="02020603050405020304" pitchFamily="18" charset="0"/>
              <a:cs typeface="Times New Roman" panose="02020603050405020304" pitchFamily="18" charset="0"/>
            </a:endParaRPr>
          </a:p>
          <a:p>
            <a:pPr marL="0" indent="0">
              <a:buNone/>
            </a:pPr>
            <a:endParaRPr lang="en-US" altLang="zh-CN" b="1" dirty="0">
              <a:latin typeface="Times New Roman" panose="02020603050405020304" pitchFamily="18" charset="0"/>
              <a:cs typeface="Times New Roman" panose="02020603050405020304" pitchFamily="18" charset="0"/>
            </a:endParaRPr>
          </a:p>
          <a:p>
            <a:pPr marL="0" indent="0">
              <a:buNone/>
            </a:pPr>
            <a:endParaRPr kumimoji="1" lang="zh-CN" altLang="en-US"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1C9CAA4B-4372-5659-6272-4094E914E50C}"/>
              </a:ext>
            </a:extLst>
          </p:cNvPr>
          <p:cNvSpPr>
            <a:spLocks noGrp="1"/>
          </p:cNvSpPr>
          <p:nvPr>
            <p:ph type="sldNum" sz="quarter" idx="11"/>
          </p:nvPr>
        </p:nvSpPr>
        <p:spPr/>
        <p:txBody>
          <a:bodyPr/>
          <a:lstStyle/>
          <a:p>
            <a:pPr>
              <a:defRPr/>
            </a:pPr>
            <a:fld id="{C9421E46-382C-4EE9-B45B-87761AE2BCD5}" type="slidenum">
              <a:rPr lang="en-GB" altLang="en-US" smtClean="0"/>
              <a:pPr>
                <a:defRPr/>
              </a:pPr>
              <a:t>5</a:t>
            </a:fld>
            <a:endParaRPr lang="en-GB" altLang="en-US" dirty="0"/>
          </a:p>
        </p:txBody>
      </p:sp>
      <p:sp>
        <p:nvSpPr>
          <p:cNvPr id="5" name="日期占位符 4">
            <a:extLst>
              <a:ext uri="{FF2B5EF4-FFF2-40B4-BE49-F238E27FC236}">
                <a16:creationId xmlns:a16="http://schemas.microsoft.com/office/drawing/2014/main" id="{08F73A1C-4DA8-C206-ADEE-931065A8D548}"/>
              </a:ext>
            </a:extLst>
          </p:cNvPr>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Tree>
    <p:extLst>
      <p:ext uri="{BB962C8B-B14F-4D97-AF65-F5344CB8AC3E}">
        <p14:creationId xmlns:p14="http://schemas.microsoft.com/office/powerpoint/2010/main" val="902605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latin typeface="Times New Roman" panose="02020603050405020304" pitchFamily="18" charset="0"/>
                <a:cs typeface="Times New Roman" panose="02020603050405020304" pitchFamily="18" charset="0"/>
              </a:rPr>
              <a:t>Practical elements</a:t>
            </a:r>
          </a:p>
        </p:txBody>
      </p:sp>
      <p:sp>
        <p:nvSpPr>
          <p:cNvPr id="3" name="Content Placeholder 2"/>
          <p:cNvSpPr>
            <a:spLocks noGrp="1"/>
          </p:cNvSpPr>
          <p:nvPr>
            <p:ph idx="1"/>
          </p:nvPr>
        </p:nvSpPr>
        <p:spPr>
          <a:xfrm>
            <a:off x="251520" y="1412776"/>
            <a:ext cx="8640960" cy="1289204"/>
          </a:xfrm>
        </p:spPr>
        <p:txBody>
          <a:bodyPr/>
          <a:lstStyle/>
          <a:p>
            <a:pPr algn="just"/>
            <a:r>
              <a:rPr lang="en-GB" dirty="0">
                <a:latin typeface="Times New Roman" panose="02020603050405020304" pitchFamily="18" charset="0"/>
                <a:cs typeface="Times New Roman" panose="02020603050405020304" pitchFamily="18" charset="0"/>
              </a:rPr>
              <a:t>Show that the robot can move around effectively in both modes of operations</a:t>
            </a:r>
          </a:p>
          <a:p>
            <a:pPr marL="0" indent="0" algn="just">
              <a:buNone/>
            </a:pPr>
            <a:r>
              <a:rPr lang="en-US" altLang="zh-CN" b="1" dirty="0">
                <a:latin typeface="Times New Roman" panose="02020603050405020304" pitchFamily="18" charset="0"/>
                <a:cs typeface="Times New Roman" panose="02020603050405020304" pitchFamily="18" charset="0"/>
              </a:rPr>
              <a:t>1)  Autonomous Mode</a:t>
            </a:r>
          </a:p>
          <a:p>
            <a:pPr algn="just"/>
            <a:endParaRPr lang="en-GB" altLang="zh-CN" dirty="0">
              <a:latin typeface="Times New Roman" panose="02020603050405020304" pitchFamily="18" charset="0"/>
              <a:cs typeface="Times New Roman" panose="02020603050405020304" pitchFamily="18" charset="0"/>
            </a:endParaRPr>
          </a:p>
          <a:p>
            <a:pPr algn="just"/>
            <a:endParaRPr lang="en-GB" altLang="zh-CN"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1"/>
          </p:nvPr>
        </p:nvSpPr>
        <p:spPr/>
        <p:txBody>
          <a:bodyPr/>
          <a:lstStyle/>
          <a:p>
            <a:pPr>
              <a:defRPr/>
            </a:pPr>
            <a:fld id="{C9421E46-382C-4EE9-B45B-87761AE2BCD5}" type="slidenum">
              <a:rPr lang="en-GB" altLang="en-US" smtClean="0"/>
              <a:pPr>
                <a:defRPr/>
              </a:pPr>
              <a:t>6</a:t>
            </a:fld>
            <a:endParaRPr lang="en-GB" altLang="en-US" dirty="0"/>
          </a:p>
        </p:txBody>
      </p:sp>
      <p:sp>
        <p:nvSpPr>
          <p:cNvPr id="5" name="Date Placeholder 4"/>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
        <p:nvSpPr>
          <p:cNvPr id="6" name="Content Placeholder 2">
            <a:extLst>
              <a:ext uri="{FF2B5EF4-FFF2-40B4-BE49-F238E27FC236}">
                <a16:creationId xmlns:a16="http://schemas.microsoft.com/office/drawing/2014/main" id="{5C6E8213-D16E-66EA-9BD6-4D6A700845A8}"/>
              </a:ext>
            </a:extLst>
          </p:cNvPr>
          <p:cNvSpPr txBox="1">
            <a:spLocks/>
          </p:cNvSpPr>
          <p:nvPr/>
        </p:nvSpPr>
        <p:spPr bwMode="auto">
          <a:xfrm>
            <a:off x="251520" y="2701980"/>
            <a:ext cx="8640960" cy="3874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213" indent="-214313" algn="l" rtl="0" eaLnBrk="0" fontAlgn="base" hangingPunct="0">
              <a:spcBef>
                <a:spcPct val="20000"/>
              </a:spcBef>
              <a:spcAft>
                <a:spcPct val="0"/>
              </a:spcAft>
              <a:buFont typeface="Arial" panose="020B0604020202020204" pitchFamily="34" charset="0"/>
              <a:buChar char="•"/>
              <a:defRPr sz="2100" kern="1200">
                <a:solidFill>
                  <a:srgbClr val="BF2F37"/>
                </a:solidFill>
                <a:latin typeface="+mn-lt"/>
                <a:ea typeface="+mn-ea"/>
                <a:cs typeface="+mn-cs"/>
              </a:defRPr>
            </a:lvl2pPr>
            <a:lvl3pPr marL="857250" indent="-1714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3pPr>
            <a:lvl4pPr marL="1200150" indent="-171450" algn="l"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rtl="0" eaLnBrk="0" fontAlgn="base" hangingPunct="0">
              <a:spcBef>
                <a:spcPct val="20000"/>
              </a:spcBef>
              <a:spcAft>
                <a:spcPct val="0"/>
              </a:spcAft>
              <a:buFont typeface="Arial"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just">
              <a:buSzPct val="90000"/>
              <a:buNone/>
            </a:pPr>
            <a:r>
              <a:rPr lang="en-US" altLang="zh-CN" sz="2000" b="1" dirty="0">
                <a:latin typeface="Times New Roman" panose="02020603050405020304" pitchFamily="18" charset="0"/>
                <a:cs typeface="Times New Roman" panose="02020603050405020304" pitchFamily="18" charset="0"/>
              </a:rPr>
              <a:t>Ⅰ. </a:t>
            </a:r>
            <a:r>
              <a:rPr lang="en-US" altLang="zh-CN" sz="2000" dirty="0">
                <a:latin typeface="Times New Roman" panose="02020603050405020304" pitchFamily="18" charset="0"/>
                <a:cs typeface="Times New Roman" panose="02020603050405020304" pitchFamily="18" charset="0"/>
              </a:rPr>
              <a:t>When the switch 1 is pressed, the robot will move forward along a</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predefined circular route. </a:t>
            </a:r>
            <a:endParaRPr lang="en-US" altLang="zh-CN" sz="2000" b="1" dirty="0">
              <a:latin typeface="Times New Roman" panose="02020603050405020304" pitchFamily="18" charset="0"/>
              <a:cs typeface="Times New Roman" panose="02020603050405020304" pitchFamily="18" charset="0"/>
            </a:endParaRPr>
          </a:p>
          <a:p>
            <a:pPr marL="0" indent="0" algn="just">
              <a:buSzPct val="90000"/>
              <a:buNone/>
            </a:pPr>
            <a:r>
              <a:rPr lang="en-GB" altLang="zh-CN" sz="2000" b="1" dirty="0">
                <a:latin typeface="Times New Roman" panose="02020603050405020304" pitchFamily="18" charset="0"/>
                <a:cs typeface="Times New Roman" panose="02020603050405020304" pitchFamily="18" charset="0"/>
              </a:rPr>
              <a:t>Ⅱ</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When any bump switch is touched, the robot will stop running immediately.</a:t>
            </a:r>
            <a:r>
              <a:rPr lang="en-GB" altLang="zh-CN" sz="2000" dirty="0">
                <a:latin typeface="Times New Roman" panose="02020603050405020304" pitchFamily="18" charset="0"/>
                <a:cs typeface="Times New Roman" panose="02020603050405020304" pitchFamily="18" charset="0"/>
              </a:rPr>
              <a:t> </a:t>
            </a:r>
            <a:endParaRPr lang="en-US" altLang="zh-CN" sz="2000" dirty="0">
              <a:latin typeface="Times New Roman" panose="02020603050405020304" pitchFamily="18" charset="0"/>
              <a:cs typeface="Times New Roman" panose="02020603050405020304" pitchFamily="18" charset="0"/>
            </a:endParaRPr>
          </a:p>
          <a:p>
            <a:pPr marL="0" indent="0" algn="just">
              <a:buSzPct val="90000"/>
              <a:buNone/>
            </a:pPr>
            <a:r>
              <a:rPr lang="en-GB" altLang="zh-CN" sz="2000" b="1" dirty="0">
                <a:latin typeface="Times New Roman" panose="02020603050405020304" pitchFamily="18" charset="0"/>
                <a:cs typeface="Times New Roman" panose="02020603050405020304" pitchFamily="18" charset="0"/>
              </a:rPr>
              <a:t>Ⅲ. </a:t>
            </a:r>
            <a:r>
              <a:rPr lang="en-GB" altLang="zh-CN" sz="2000" dirty="0">
                <a:latin typeface="Times New Roman" panose="02020603050405020304" pitchFamily="18" charset="0"/>
                <a:cs typeface="Times New Roman" panose="02020603050405020304" pitchFamily="18" charset="0"/>
              </a:rPr>
              <a:t>In Autonomous mode, the robot can enter Free-motion mode at any time by pressing switch 2.</a:t>
            </a: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And the robot can</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stop</a:t>
            </a: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at any time by pressing switch</a:t>
            </a: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reset.</a:t>
            </a:r>
          </a:p>
          <a:p>
            <a:pPr algn="just"/>
            <a:endParaRPr lang="en-GB" altLang="zh-CN" sz="2000" dirty="0">
              <a:latin typeface="Times New Roman" panose="02020603050405020304" pitchFamily="18" charset="0"/>
              <a:cs typeface="Times New Roman" panose="02020603050405020304" pitchFamily="18" charset="0"/>
            </a:endParaRPr>
          </a:p>
          <a:p>
            <a:pPr marL="0" indent="0" algn="just">
              <a:buSzPct val="90000"/>
              <a:buNone/>
            </a:pPr>
            <a:endParaRPr lang="en-GB"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380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1BBA2AF-313C-FF8B-D18A-9D5BDA101E1A}"/>
              </a:ext>
            </a:extLst>
          </p:cNvPr>
          <p:cNvSpPr>
            <a:spLocks noGrp="1"/>
          </p:cNvSpPr>
          <p:nvPr>
            <p:ph idx="1"/>
          </p:nvPr>
        </p:nvSpPr>
        <p:spPr>
          <a:xfrm>
            <a:off x="251520" y="944724"/>
            <a:ext cx="8640960" cy="612068"/>
          </a:xfrm>
        </p:spPr>
        <p:txBody>
          <a:bodyPr/>
          <a:lstStyle/>
          <a:p>
            <a:pPr marL="0" indent="0">
              <a:buNone/>
            </a:pPr>
            <a:r>
              <a:rPr lang="en-US" altLang="zh-CN" b="1" dirty="0">
                <a:latin typeface="Times New Roman" panose="02020603050405020304" pitchFamily="18" charset="0"/>
                <a:cs typeface="Times New Roman" panose="02020603050405020304" pitchFamily="18" charset="0"/>
              </a:rPr>
              <a:t>2)  Free-motion Mode</a:t>
            </a:r>
          </a:p>
          <a:p>
            <a:pPr marL="0" indent="0">
              <a:buNone/>
            </a:pPr>
            <a:endParaRPr lang="en-US" altLang="zh-CN" dirty="0"/>
          </a:p>
        </p:txBody>
      </p:sp>
      <p:sp>
        <p:nvSpPr>
          <p:cNvPr id="4" name="灯片编号占位符 3">
            <a:extLst>
              <a:ext uri="{FF2B5EF4-FFF2-40B4-BE49-F238E27FC236}">
                <a16:creationId xmlns:a16="http://schemas.microsoft.com/office/drawing/2014/main" id="{FF5F05FF-DE7C-7CCC-6EA3-134974EACF50}"/>
              </a:ext>
            </a:extLst>
          </p:cNvPr>
          <p:cNvSpPr>
            <a:spLocks noGrp="1"/>
          </p:cNvSpPr>
          <p:nvPr>
            <p:ph type="sldNum" sz="quarter" idx="11"/>
          </p:nvPr>
        </p:nvSpPr>
        <p:spPr/>
        <p:txBody>
          <a:bodyPr/>
          <a:lstStyle/>
          <a:p>
            <a:pPr>
              <a:defRPr/>
            </a:pPr>
            <a:fld id="{C9421E46-382C-4EE9-B45B-87761AE2BCD5}" type="slidenum">
              <a:rPr lang="en-GB" altLang="en-US" smtClean="0"/>
              <a:pPr>
                <a:defRPr/>
              </a:pPr>
              <a:t>7</a:t>
            </a:fld>
            <a:endParaRPr lang="en-GB" altLang="en-US" dirty="0"/>
          </a:p>
        </p:txBody>
      </p:sp>
      <p:sp>
        <p:nvSpPr>
          <p:cNvPr id="5" name="日期占位符 4">
            <a:extLst>
              <a:ext uri="{FF2B5EF4-FFF2-40B4-BE49-F238E27FC236}">
                <a16:creationId xmlns:a16="http://schemas.microsoft.com/office/drawing/2014/main" id="{6B8FD198-9CF4-E148-C3F6-F6C7916ADF31}"/>
              </a:ext>
            </a:extLst>
          </p:cNvPr>
          <p:cNvSpPr>
            <a:spLocks noGrp="1"/>
          </p:cNvSpPr>
          <p:nvPr>
            <p:ph type="dt" sz="half" idx="12"/>
          </p:nvPr>
        </p:nvSpPr>
        <p:spPr/>
        <p:txBody>
          <a:bodyPr/>
          <a:lstStyle/>
          <a:p>
            <a:pPr>
              <a:defRPr/>
            </a:pPr>
            <a:fld id="{7EABAC35-51C5-4AC7-9255-2D72D8BB8FCD}" type="datetime4">
              <a:rPr lang="en-GB" smtClean="0"/>
              <a:pPr>
                <a:defRPr/>
              </a:pPr>
              <a:t>25 November 2022</a:t>
            </a:fld>
            <a:endParaRPr lang="en-GB" dirty="0"/>
          </a:p>
        </p:txBody>
      </p:sp>
      <p:sp>
        <p:nvSpPr>
          <p:cNvPr id="9" name="Content Placeholder 2">
            <a:extLst>
              <a:ext uri="{FF2B5EF4-FFF2-40B4-BE49-F238E27FC236}">
                <a16:creationId xmlns:a16="http://schemas.microsoft.com/office/drawing/2014/main" id="{5C6E8213-D16E-66EA-9BD6-4D6A700845A8}"/>
              </a:ext>
            </a:extLst>
          </p:cNvPr>
          <p:cNvSpPr txBox="1">
            <a:spLocks/>
          </p:cNvSpPr>
          <p:nvPr/>
        </p:nvSpPr>
        <p:spPr bwMode="auto">
          <a:xfrm>
            <a:off x="125760" y="1493392"/>
            <a:ext cx="8892480" cy="4743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just">
              <a:buSzPct val="90000"/>
            </a:pPr>
            <a:r>
              <a:rPr lang="en-US" altLang="zh-CN" sz="2000" b="1" dirty="0">
                <a:latin typeface="Times New Roman" panose="02020603050405020304" pitchFamily="18" charset="0"/>
                <a:cs typeface="Times New Roman" panose="02020603050405020304" pitchFamily="18" charset="0"/>
              </a:rPr>
              <a:t>Ⅰ. </a:t>
            </a:r>
            <a:r>
              <a:rPr lang="en-US" altLang="zh-CN" sz="2000" dirty="0">
                <a:latin typeface="Times New Roman" panose="02020603050405020304" pitchFamily="18" charset="0"/>
                <a:cs typeface="Times New Roman" panose="02020603050405020304" pitchFamily="18" charset="0"/>
              </a:rPr>
              <a:t>When the switch 2 is pressed, the robot will move forward.</a:t>
            </a:r>
          </a:p>
          <a:p>
            <a:pPr algn="just">
              <a:buSzPct val="90000"/>
            </a:pPr>
            <a:r>
              <a:rPr lang="en-GB" altLang="zh-CN" sz="2000" b="1" dirty="0">
                <a:latin typeface="Times New Roman" panose="02020603050405020304" pitchFamily="18" charset="0"/>
                <a:cs typeface="Times New Roman" panose="02020603050405020304" pitchFamily="18" charset="0"/>
              </a:rPr>
              <a:t>Ⅱ</a:t>
            </a:r>
            <a:r>
              <a:rPr lang="en-US" altLang="zh-CN" sz="2000" b="1"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When any bump switch is touched, </a:t>
            </a:r>
            <a:r>
              <a:rPr lang="en-GB" altLang="zh-CN" sz="2000" dirty="0">
                <a:latin typeface="Times New Roman" panose="02020603050405020304" pitchFamily="18" charset="0"/>
                <a:cs typeface="Times New Roman" panose="02020603050405020304" pitchFamily="18" charset="0"/>
              </a:rPr>
              <a:t>the robot will move backwards and LED2 will blink green. Meanwhile</a:t>
            </a:r>
            <a:r>
              <a:rPr lang="en-US" altLang="zh-CN"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for bump switches 1, 2</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and</a:t>
            </a: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3, the robot will turn left and LED2 will blink yellow. And for bump switches </a:t>
            </a:r>
            <a:r>
              <a:rPr lang="en-US" altLang="zh-CN" sz="2000" dirty="0">
                <a:latin typeface="Times New Roman" panose="02020603050405020304" pitchFamily="18" charset="0"/>
                <a:cs typeface="Times New Roman" panose="02020603050405020304" pitchFamily="18" charset="0"/>
              </a:rPr>
              <a:t>4</a:t>
            </a:r>
            <a:r>
              <a:rPr lang="en-GB" altLang="zh-CN"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5</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and</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6</a:t>
            </a:r>
            <a:r>
              <a:rPr lang="en-GB" altLang="zh-CN" sz="2000" dirty="0">
                <a:latin typeface="Times New Roman" panose="02020603050405020304" pitchFamily="18" charset="0"/>
                <a:cs typeface="Times New Roman" panose="02020603050405020304" pitchFamily="18" charset="0"/>
              </a:rPr>
              <a:t>, the robot will turn right and LED2 will blink blue. The closer the bump switch is to the centre, the longer it takes in this process.</a:t>
            </a:r>
          </a:p>
          <a:p>
            <a:pPr algn="just">
              <a:buSzPct val="90000"/>
            </a:pPr>
            <a:r>
              <a:rPr lang="en-GB" altLang="zh-CN" sz="2000" b="1" dirty="0">
                <a:latin typeface="Times New Roman" panose="02020603050405020304" pitchFamily="18" charset="0"/>
                <a:cs typeface="Times New Roman" panose="02020603050405020304" pitchFamily="18" charset="0"/>
              </a:rPr>
              <a:t>Ⅲ. </a:t>
            </a:r>
            <a:r>
              <a:rPr lang="en-GB" altLang="zh-CN" sz="2000" dirty="0">
                <a:latin typeface="Times New Roman" panose="02020603050405020304" pitchFamily="18" charset="0"/>
                <a:cs typeface="Times New Roman" panose="02020603050405020304" pitchFamily="18" charset="0"/>
              </a:rPr>
              <a:t>After change direction of movement according to the interrupted bump switches, the robot will continue to move forward</a:t>
            </a:r>
            <a:r>
              <a:rPr lang="en-US" altLang="zh-CN" sz="2000" dirty="0">
                <a:latin typeface="Times New Roman" panose="02020603050405020304" pitchFamily="18" charset="0"/>
                <a:cs typeface="Times New Roman" panose="02020603050405020304" pitchFamily="18" charset="0"/>
              </a:rPr>
              <a:t>.</a:t>
            </a:r>
            <a:endParaRPr lang="en-GB" altLang="zh-CN" sz="2000" dirty="0">
              <a:latin typeface="Times New Roman" panose="02020603050405020304" pitchFamily="18" charset="0"/>
              <a:cs typeface="Times New Roman" panose="02020603050405020304" pitchFamily="18" charset="0"/>
            </a:endParaRPr>
          </a:p>
          <a:p>
            <a:pPr algn="just">
              <a:buSzPct val="90000"/>
            </a:pPr>
            <a:r>
              <a:rPr lang="en-GB" altLang="zh-CN" sz="2000" b="1" dirty="0">
                <a:latin typeface="Times New Roman" panose="02020603050405020304" pitchFamily="18" charset="0"/>
                <a:cs typeface="Times New Roman" panose="02020603050405020304" pitchFamily="18" charset="0"/>
              </a:rPr>
              <a:t>Ⅳ.</a:t>
            </a:r>
            <a:r>
              <a:rPr lang="en-GB" altLang="zh-CN" sz="2000" dirty="0">
                <a:latin typeface="Times New Roman" panose="02020603050405020304" pitchFamily="18" charset="0"/>
                <a:cs typeface="Times New Roman" panose="02020603050405020304" pitchFamily="18" charset="0"/>
              </a:rPr>
              <a:t> In Free-motion mode, the robot can enter Autonomous mode at any time by pressing switch 1.</a:t>
            </a: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And the robot can</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stop</a:t>
            </a: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at any time by pressing switch</a:t>
            </a:r>
            <a:r>
              <a:rPr lang="zh-CN" altLang="en-US" sz="2000" dirty="0">
                <a:latin typeface="Times New Roman" panose="02020603050405020304" pitchFamily="18" charset="0"/>
                <a:cs typeface="Times New Roman" panose="02020603050405020304" pitchFamily="18" charset="0"/>
              </a:rPr>
              <a:t> </a:t>
            </a:r>
            <a:r>
              <a:rPr lang="en-GB" altLang="zh-CN" sz="2000" dirty="0">
                <a:latin typeface="Times New Roman" panose="02020603050405020304" pitchFamily="18" charset="0"/>
                <a:cs typeface="Times New Roman" panose="02020603050405020304" pitchFamily="18" charset="0"/>
              </a:rPr>
              <a:t>reset.</a:t>
            </a:r>
          </a:p>
          <a:p>
            <a:pPr algn="just">
              <a:buSzPct val="90000"/>
            </a:pPr>
            <a:endParaRPr lang="en-GB" altLang="zh-CN" sz="2000" dirty="0">
              <a:latin typeface="Times New Roman" panose="02020603050405020304" pitchFamily="18" charset="0"/>
              <a:cs typeface="Times New Roman" panose="02020603050405020304" pitchFamily="18" charset="0"/>
            </a:endParaRPr>
          </a:p>
          <a:p>
            <a:pPr algn="just"/>
            <a:endParaRPr lang="en-GB"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1003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8440EE2-7085-9D27-FDD4-138FC5DDABC1}"/>
              </a:ext>
            </a:extLst>
          </p:cNvPr>
          <p:cNvSpPr>
            <a:spLocks noGrp="1"/>
          </p:cNvSpPr>
          <p:nvPr>
            <p:ph type="title"/>
          </p:nvPr>
        </p:nvSpPr>
        <p:spPr>
          <a:xfrm>
            <a:off x="240675" y="764704"/>
            <a:ext cx="8651806" cy="576064"/>
          </a:xfrm>
        </p:spPr>
        <p:txBody>
          <a:bodyPr/>
          <a:lstStyle/>
          <a:p>
            <a:r>
              <a:rPr lang="en-US" b="1" dirty="0">
                <a:latin typeface="Times New Roman" panose="02020603050405020304" pitchFamily="18" charset="0"/>
                <a:cs typeface="Times New Roman" panose="02020603050405020304" pitchFamily="18" charset="0"/>
              </a:rPr>
              <a:t>Schematic diagram of operations mode</a:t>
            </a:r>
          </a:p>
        </p:txBody>
      </p:sp>
      <p:pic>
        <p:nvPicPr>
          <p:cNvPr id="6" name="内容占位符 5">
            <a:extLst>
              <a:ext uri="{FF2B5EF4-FFF2-40B4-BE49-F238E27FC236}">
                <a16:creationId xmlns:a16="http://schemas.microsoft.com/office/drawing/2014/main" id="{A0A67A41-A1DB-D759-A932-B5E73B4A06F6}"/>
              </a:ext>
            </a:extLst>
          </p:cNvPr>
          <p:cNvPicPr>
            <a:picLocks noGrp="1" noChangeAspect="1"/>
          </p:cNvPicPr>
          <p:nvPr>
            <p:ph idx="1"/>
          </p:nvPr>
        </p:nvPicPr>
        <p:blipFill rotWithShape="1">
          <a:blip r:embed="rId2"/>
          <a:srcRect l="3332" r="10001"/>
          <a:stretch/>
        </p:blipFill>
        <p:spPr>
          <a:xfrm>
            <a:off x="26544" y="2492895"/>
            <a:ext cx="8915275" cy="3091259"/>
          </a:xfrm>
          <a:prstGeom prst="rect">
            <a:avLst/>
          </a:prstGeom>
          <a:noFill/>
        </p:spPr>
      </p:pic>
      <p:sp>
        <p:nvSpPr>
          <p:cNvPr id="4" name="灯片编号占位符 3">
            <a:extLst>
              <a:ext uri="{FF2B5EF4-FFF2-40B4-BE49-F238E27FC236}">
                <a16:creationId xmlns:a16="http://schemas.microsoft.com/office/drawing/2014/main" id="{4E346538-51E0-D4B5-C169-0592FDFC8AEA}"/>
              </a:ext>
            </a:extLst>
          </p:cNvPr>
          <p:cNvSpPr>
            <a:spLocks noGrp="1"/>
          </p:cNvSpPr>
          <p:nvPr>
            <p:ph type="sldNum" sz="quarter" idx="11"/>
          </p:nvPr>
        </p:nvSpPr>
        <p:spPr>
          <a:xfrm>
            <a:off x="93421" y="6448251"/>
            <a:ext cx="721519" cy="365125"/>
          </a:xfrm>
        </p:spPr>
        <p:txBody>
          <a:bodyPr wrap="square" anchor="ctr">
            <a:normAutofit/>
          </a:bodyPr>
          <a:lstStyle/>
          <a:p>
            <a:pPr>
              <a:spcAft>
                <a:spcPts val="600"/>
              </a:spcAft>
              <a:defRPr/>
            </a:pPr>
            <a:fld id="{C9421E46-382C-4EE9-B45B-87761AE2BCD5}" type="slidenum">
              <a:rPr lang="en-GB" altLang="en-US" smtClean="0"/>
              <a:pPr>
                <a:spcAft>
                  <a:spcPts val="600"/>
                </a:spcAft>
                <a:defRPr/>
              </a:pPr>
              <a:t>8</a:t>
            </a:fld>
            <a:endParaRPr lang="en-GB" altLang="en-US"/>
          </a:p>
        </p:txBody>
      </p:sp>
      <p:sp>
        <p:nvSpPr>
          <p:cNvPr id="5" name="日期占位符 4">
            <a:extLst>
              <a:ext uri="{FF2B5EF4-FFF2-40B4-BE49-F238E27FC236}">
                <a16:creationId xmlns:a16="http://schemas.microsoft.com/office/drawing/2014/main" id="{072E643B-F60C-E311-C45A-180BC51ACB68}"/>
              </a:ext>
            </a:extLst>
          </p:cNvPr>
          <p:cNvSpPr>
            <a:spLocks noGrp="1"/>
          </p:cNvSpPr>
          <p:nvPr>
            <p:ph type="dt" sz="half" idx="12"/>
          </p:nvPr>
        </p:nvSpPr>
        <p:spPr>
          <a:xfrm>
            <a:off x="7236295" y="260649"/>
            <a:ext cx="1630289" cy="216023"/>
          </a:xfrm>
        </p:spPr>
        <p:txBody>
          <a:bodyPr>
            <a:normAutofit/>
          </a:bodyPr>
          <a:lstStyle/>
          <a:p>
            <a:pPr>
              <a:lnSpc>
                <a:spcPct val="90000"/>
              </a:lnSpc>
              <a:spcAft>
                <a:spcPts val="600"/>
              </a:spcAft>
              <a:defRPr/>
            </a:pPr>
            <a:fld id="{7EABAC35-51C5-4AC7-9255-2D72D8BB8FCD}" type="datetime4">
              <a:rPr lang="en-GB" smtClean="0"/>
              <a:pPr>
                <a:lnSpc>
                  <a:spcPct val="90000"/>
                </a:lnSpc>
                <a:spcAft>
                  <a:spcPts val="600"/>
                </a:spcAft>
                <a:defRPr/>
              </a:pPr>
              <a:t>25 November 2022</a:t>
            </a:fld>
            <a:endParaRPr lang="en-GB"/>
          </a:p>
        </p:txBody>
      </p:sp>
      <p:sp>
        <p:nvSpPr>
          <p:cNvPr id="8" name="文本框 7">
            <a:extLst>
              <a:ext uri="{FF2B5EF4-FFF2-40B4-BE49-F238E27FC236}">
                <a16:creationId xmlns:a16="http://schemas.microsoft.com/office/drawing/2014/main" id="{4AB25964-9077-A7EE-6537-E0B8B01FF833}"/>
              </a:ext>
            </a:extLst>
          </p:cNvPr>
          <p:cNvSpPr txBox="1"/>
          <p:nvPr/>
        </p:nvSpPr>
        <p:spPr>
          <a:xfrm>
            <a:off x="460048" y="1412776"/>
            <a:ext cx="7568336" cy="646331"/>
          </a:xfrm>
          <a:prstGeom prst="rect">
            <a:avLst/>
          </a:prstGeom>
          <a:noFill/>
        </p:spPr>
        <p:txBody>
          <a:bodyPr wrap="square">
            <a:spAutoFit/>
          </a:bodyPr>
          <a:lstStyle/>
          <a:p>
            <a:pPr algn="just">
              <a:buSzPct val="90000"/>
            </a:pPr>
            <a:r>
              <a:rPr lang="en-US" altLang="zh-CN" sz="1800" dirty="0">
                <a:latin typeface="Times New Roman" panose="02020603050405020304" pitchFamily="18" charset="0"/>
                <a:cs typeface="Times New Roman" panose="02020603050405020304" pitchFamily="18" charset="0"/>
              </a:rPr>
              <a:t>In polling mode, switching between Autonomous mode and Free-motion</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mode requires a long press of the switch until the counter reaches 200.</a:t>
            </a:r>
          </a:p>
        </p:txBody>
      </p:sp>
    </p:spTree>
    <p:extLst>
      <p:ext uri="{BB962C8B-B14F-4D97-AF65-F5344CB8AC3E}">
        <p14:creationId xmlns:p14="http://schemas.microsoft.com/office/powerpoint/2010/main" val="3874453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B6D2063-4A79-E150-75F4-77F93BEF0BFA}"/>
              </a:ext>
            </a:extLst>
          </p:cNvPr>
          <p:cNvSpPr>
            <a:spLocks noGrp="1"/>
          </p:cNvSpPr>
          <p:nvPr>
            <p:ph type="title"/>
          </p:nvPr>
        </p:nvSpPr>
        <p:spPr>
          <a:xfrm>
            <a:off x="251520" y="44624"/>
            <a:ext cx="9066045" cy="1206134"/>
          </a:xfrm>
        </p:spPr>
        <p:txBody>
          <a:bodyPr wrap="square" anchor="b">
            <a:normAutofit/>
          </a:bodyPr>
          <a:lstStyle/>
          <a:p>
            <a:r>
              <a:rPr lang="en-US" b="1" dirty="0">
                <a:latin typeface="Times New Roman" panose="02020603050405020304" pitchFamily="18" charset="0"/>
                <a:cs typeface="Times New Roman" panose="02020603050405020304" pitchFamily="18" charset="0"/>
              </a:rPr>
              <a:t>Display of </a:t>
            </a:r>
            <a:r>
              <a:rPr lang="en-US" altLang="zh-CN" b="1" dirty="0">
                <a:latin typeface="Times New Roman" panose="02020603050405020304" pitchFamily="18" charset="0"/>
                <a:cs typeface="Times New Roman" panose="02020603050405020304" pitchFamily="18" charset="0"/>
              </a:rPr>
              <a:t>Autonomous</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Mode</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and</a:t>
            </a:r>
            <a:r>
              <a:rPr lang="zh-CN" altLang="en-US" b="1" dirty="0">
                <a:latin typeface="Times New Roman" panose="02020603050405020304" pitchFamily="18" charset="0"/>
                <a:cs typeface="Times New Roman" panose="02020603050405020304" pitchFamily="18" charset="0"/>
              </a:rPr>
              <a:t> </a:t>
            </a:r>
            <a:r>
              <a:rPr lang="en-US" altLang="zh-CN" b="1" dirty="0">
                <a:latin typeface="Times New Roman" panose="02020603050405020304" pitchFamily="18" charset="0"/>
                <a:cs typeface="Times New Roman" panose="02020603050405020304" pitchFamily="18" charset="0"/>
              </a:rPr>
              <a:t>Free-motion Mode</a:t>
            </a:r>
            <a:r>
              <a:rPr lang="zh-CN" altLang="en-US" b="1"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(I</a:t>
            </a:r>
            <a:r>
              <a:rPr lang="en-US" altLang="zh-CN" sz="2400" b="1" dirty="0">
                <a:latin typeface="Times New Roman" panose="02020603050405020304" pitchFamily="18" charset="0"/>
                <a:cs typeface="Times New Roman" panose="02020603050405020304" pitchFamily="18" charset="0"/>
              </a:rPr>
              <a:t>nterrupts</a:t>
            </a:r>
            <a:r>
              <a:rPr lang="en-US" b="1" dirty="0">
                <a:latin typeface="Times New Roman" panose="02020603050405020304" pitchFamily="18" charset="0"/>
                <a:cs typeface="Times New Roman" panose="02020603050405020304" pitchFamily="18" charset="0"/>
              </a:rPr>
              <a:t>)</a:t>
            </a:r>
          </a:p>
        </p:txBody>
      </p:sp>
      <p:pic>
        <p:nvPicPr>
          <p:cNvPr id="7" name="蓝">
            <a:hlinkClick r:id="" action="ppaction://media"/>
            <a:extLst>
              <a:ext uri="{FF2B5EF4-FFF2-40B4-BE49-F238E27FC236}">
                <a16:creationId xmlns:a16="http://schemas.microsoft.com/office/drawing/2014/main" id="{69CB06B1-5162-27F6-B7B3-18E68B2D866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1520" y="1466783"/>
            <a:ext cx="8640960" cy="4860537"/>
          </a:xfrm>
          <a:prstGeom prst="rect">
            <a:avLst/>
          </a:prstGeom>
          <a:noFill/>
        </p:spPr>
      </p:pic>
      <p:sp>
        <p:nvSpPr>
          <p:cNvPr id="4" name="灯片编号占位符 3">
            <a:extLst>
              <a:ext uri="{FF2B5EF4-FFF2-40B4-BE49-F238E27FC236}">
                <a16:creationId xmlns:a16="http://schemas.microsoft.com/office/drawing/2014/main" id="{33C8A274-82CF-483D-4A92-E56C3D8144AF}"/>
              </a:ext>
            </a:extLst>
          </p:cNvPr>
          <p:cNvSpPr>
            <a:spLocks noGrp="1"/>
          </p:cNvSpPr>
          <p:nvPr>
            <p:ph type="sldNum" sz="quarter" idx="11"/>
          </p:nvPr>
        </p:nvSpPr>
        <p:spPr>
          <a:xfrm>
            <a:off x="93421" y="6448251"/>
            <a:ext cx="721519" cy="365125"/>
          </a:xfrm>
        </p:spPr>
        <p:txBody>
          <a:bodyPr wrap="square" anchor="ctr">
            <a:normAutofit/>
          </a:bodyPr>
          <a:lstStyle/>
          <a:p>
            <a:pPr>
              <a:spcAft>
                <a:spcPts val="600"/>
              </a:spcAft>
              <a:defRPr/>
            </a:pPr>
            <a:fld id="{C9421E46-382C-4EE9-B45B-87761AE2BCD5}" type="slidenum">
              <a:rPr lang="en-GB" altLang="en-US" smtClean="0"/>
              <a:pPr>
                <a:spcAft>
                  <a:spcPts val="600"/>
                </a:spcAft>
                <a:defRPr/>
              </a:pPr>
              <a:t>9</a:t>
            </a:fld>
            <a:endParaRPr lang="en-GB" altLang="en-US"/>
          </a:p>
        </p:txBody>
      </p:sp>
      <p:sp>
        <p:nvSpPr>
          <p:cNvPr id="5" name="日期占位符 4">
            <a:extLst>
              <a:ext uri="{FF2B5EF4-FFF2-40B4-BE49-F238E27FC236}">
                <a16:creationId xmlns:a16="http://schemas.microsoft.com/office/drawing/2014/main" id="{1CDB8593-1383-59E0-42E2-530DF554DF4B}"/>
              </a:ext>
            </a:extLst>
          </p:cNvPr>
          <p:cNvSpPr>
            <a:spLocks noGrp="1"/>
          </p:cNvSpPr>
          <p:nvPr>
            <p:ph type="dt" sz="half" idx="12"/>
          </p:nvPr>
        </p:nvSpPr>
        <p:spPr>
          <a:xfrm>
            <a:off x="7236295" y="260649"/>
            <a:ext cx="1630289" cy="216023"/>
          </a:xfrm>
        </p:spPr>
        <p:txBody>
          <a:bodyPr>
            <a:normAutofit/>
          </a:bodyPr>
          <a:lstStyle/>
          <a:p>
            <a:pPr>
              <a:lnSpc>
                <a:spcPct val="90000"/>
              </a:lnSpc>
              <a:spcAft>
                <a:spcPts val="600"/>
              </a:spcAft>
              <a:defRPr/>
            </a:pPr>
            <a:fld id="{7EABAC35-51C5-4AC7-9255-2D72D8BB8FCD}" type="datetime4">
              <a:rPr lang="en-GB" smtClean="0"/>
              <a:pPr>
                <a:lnSpc>
                  <a:spcPct val="90000"/>
                </a:lnSpc>
                <a:spcAft>
                  <a:spcPts val="600"/>
                </a:spcAft>
                <a:defRPr/>
              </a:pPr>
              <a:t>25 November 2022</a:t>
            </a:fld>
            <a:endParaRPr lang="en-GB"/>
          </a:p>
        </p:txBody>
      </p:sp>
    </p:spTree>
    <p:extLst>
      <p:ext uri="{BB962C8B-B14F-4D97-AF65-F5344CB8AC3E}">
        <p14:creationId xmlns:p14="http://schemas.microsoft.com/office/powerpoint/2010/main" val="2155950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4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113C0587C9F874186C9B425FB10BA48" ma:contentTypeVersion="7" ma:contentTypeDescription="Create a new document." ma:contentTypeScope="" ma:versionID="7ced7e8c1650625d1498c6550966367c">
  <xsd:schema xmlns:xsd="http://www.w3.org/2001/XMLSchema" xmlns:xs="http://www.w3.org/2001/XMLSchema" xmlns:p="http://schemas.microsoft.com/office/2006/metadata/properties" xmlns:ns2="1d6f4c64-016f-4dd2-938b-ad97c78a9044" xmlns:ns3="b0a4f539-48d0-4a69-82f2-fb42d29f3443" targetNamespace="http://schemas.microsoft.com/office/2006/metadata/properties" ma:root="true" ma:fieldsID="849f0b7a0cc1aa889fb45724e52adeb6" ns2:_="" ns3:_="">
    <xsd:import namespace="1d6f4c64-016f-4dd2-938b-ad97c78a9044"/>
    <xsd:import namespace="b0a4f539-48d0-4a69-82f2-fb42d29f344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d6f4c64-016f-4dd2-938b-ad97c78a9044"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Location" ma:index="12" nillable="true" ma:displayName="MediaServiceLocation" ma:descrip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0a4f539-48d0-4a69-82f2-fb42d29f3443"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3193CCD-6AD7-4753-9405-2074E943F663}">
  <ds:schemaRefs>
    <ds:schemaRef ds:uri="http://schemas.microsoft.com/sharepoint/v3/contenttype/forms"/>
  </ds:schemaRefs>
</ds:datastoreItem>
</file>

<file path=customXml/itemProps2.xml><?xml version="1.0" encoding="utf-8"?>
<ds:datastoreItem xmlns:ds="http://schemas.openxmlformats.org/officeDocument/2006/customXml" ds:itemID="{305B2934-E4CD-403C-9D05-A4710B6460D0}">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F3C1008C-4156-4727-AEC7-4DDA4B0D066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d6f4c64-016f-4dd2-938b-ad97c78a9044"/>
    <ds:schemaRef ds:uri="b0a4f539-48d0-4a69-82f2-fb42d29f344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2262</Words>
  <Application>Microsoft Office PowerPoint</Application>
  <PresentationFormat>On-screen Show (4:3)</PresentationFormat>
  <Paragraphs>327</Paragraphs>
  <Slides>22</Slides>
  <Notes>11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Cambria Math</vt:lpstr>
      <vt:lpstr>Times New Roman</vt:lpstr>
      <vt:lpstr>Office Theme</vt:lpstr>
      <vt:lpstr>ERTS Final Assessment – Task 1 </vt:lpstr>
      <vt:lpstr>Outline</vt:lpstr>
      <vt:lpstr>Overall flow chart</vt:lpstr>
      <vt:lpstr>Interrupts</vt:lpstr>
      <vt:lpstr>Polling</vt:lpstr>
      <vt:lpstr>Practical elements</vt:lpstr>
      <vt:lpstr>PowerPoint Presentation</vt:lpstr>
      <vt:lpstr>Schematic diagram of operations mode</vt:lpstr>
      <vt:lpstr>Display of Autonomous Mode and Free-motion Mode (Interrupts)</vt:lpstr>
      <vt:lpstr>Display of Autonomous Mode and Free-motion Mode (Polling)</vt:lpstr>
      <vt:lpstr>PowerPoint Presentation</vt:lpstr>
      <vt:lpstr>PowerPoint Presentation</vt:lpstr>
      <vt:lpstr>Polling mode analysis</vt:lpstr>
      <vt:lpstr>Interrupt mode analysis</vt:lpstr>
      <vt:lpstr>Delays analysis</vt:lpstr>
      <vt:lpstr>Optimize</vt:lpstr>
      <vt:lpstr>CPU Usage – Interrupt</vt:lpstr>
      <vt:lpstr>CPU Usage – Interrupt</vt:lpstr>
      <vt:lpstr>CPU Usage – Interrupt</vt:lpstr>
      <vt:lpstr>CPU Usage – Polling</vt:lpstr>
      <vt:lpstr>Questions:  1. As we all know, interrupt has the highest priority, but when interrupt processing task is time-consuming, if the main polling meets other related data processing or communication task, it cannot be processed effectively. What should we deal with this?  2. Does shortening interrupt time mean putting some time-consuming blocking tasks in the main polling? If we put it in the main polling, we will still have the same problems as the above question because we can't do fast polling. How should this be handled?  Timer / Queue (Time queue and task queue to support the main polling) / Other kind of units in this controller / Use the system (FreeRtos) ?</vt:lpstr>
      <vt:lpstr>Thank you for your listening!</vt:lpstr>
    </vt:vector>
  </TitlesOfParts>
  <Company>University of Bristol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rebtc</dc:creator>
  <cp:lastModifiedBy>Zhang Alfred</cp:lastModifiedBy>
  <cp:revision>239</cp:revision>
  <dcterms:created xsi:type="dcterms:W3CDTF">2013-02-14T16:53:45Z</dcterms:created>
  <dcterms:modified xsi:type="dcterms:W3CDTF">2022-11-25T09:48:49Z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0x0101000113C0587C9F874186C9B425FB10BA48</vt:lpwstr>
  </property>
</Properties>
</file>

<file path=docProps/thumbnail.jpeg>
</file>